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8" r:id="rId3"/>
    <p:sldId id="259" r:id="rId4"/>
    <p:sldId id="260" r:id="rId5"/>
    <p:sldId id="261" r:id="rId6"/>
    <p:sldId id="262" r:id="rId7"/>
    <p:sldId id="263" r:id="rId8"/>
    <p:sldId id="264" r:id="rId9"/>
    <p:sldId id="265" r:id="rId10"/>
    <p:sldId id="266" r:id="rId11"/>
    <p:sldId id="267" r:id="rId12"/>
    <p:sldId id="277" r:id="rId13"/>
    <p:sldId id="268" r:id="rId14"/>
    <p:sldId id="269" r:id="rId15"/>
    <p:sldId id="270" r:id="rId16"/>
    <p:sldId id="280" r:id="rId17"/>
    <p:sldId id="271" r:id="rId18"/>
    <p:sldId id="272" r:id="rId19"/>
    <p:sldId id="278" r:id="rId20"/>
    <p:sldId id="281" r:id="rId21"/>
    <p:sldId id="282" r:id="rId22"/>
    <p:sldId id="276" r:id="rId23"/>
    <p:sldId id="283" r:id="rId24"/>
    <p:sldId id="273" r:id="rId25"/>
    <p:sldId id="279" r:id="rId26"/>
    <p:sldId id="274"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4" d="100"/>
          <a:sy n="74" d="100"/>
        </p:scale>
        <p:origin x="5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0569F3-F319-4794-A108-163BDFAEBA0B}" type="datetimeFigureOut">
              <a:rPr lang="zh-CN" altLang="en-US" smtClean="0"/>
              <a:t>2020/9/23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D37BD1-2E05-4C69-AEC4-3B370501920E}" type="slidenum">
              <a:rPr lang="zh-CN" altLang="en-US" smtClean="0"/>
              <a:t>‹#›</a:t>
            </a:fld>
            <a:endParaRPr lang="zh-CN" altLang="en-US"/>
          </a:p>
        </p:txBody>
      </p:sp>
    </p:spTree>
    <p:extLst>
      <p:ext uri="{BB962C8B-B14F-4D97-AF65-F5344CB8AC3E}">
        <p14:creationId xmlns:p14="http://schemas.microsoft.com/office/powerpoint/2010/main" val="371230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21610EE-37B6-4325-A3E6-E777640E9D3E}" type="slidenum">
              <a:rPr lang="en-US" altLang="zh-CN" smtClean="0"/>
              <a:pPr/>
              <a:t>5</a:t>
            </a:fld>
            <a:endParaRPr lang="en-US" altLang="zh-CN" smtClean="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r>
              <a:rPr lang="en-US" altLang="zh-CN" smtClean="0"/>
              <a:t>Hiroshima and Nagasaki</a:t>
            </a:r>
          </a:p>
        </p:txBody>
      </p:sp>
    </p:spTree>
    <p:extLst>
      <p:ext uri="{BB962C8B-B14F-4D97-AF65-F5344CB8AC3E}">
        <p14:creationId xmlns:p14="http://schemas.microsoft.com/office/powerpoint/2010/main" val="388092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3338935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213200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1763684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304956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4211545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862720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2951622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2366157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841168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1531217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73E40E63-0E29-4575-BB46-E66675D8A3F7}" type="datetimeFigureOut">
              <a:rPr lang="zh-CN" altLang="en-US" smtClean="0"/>
              <a:t>2020/9/23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207983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40E63-0E29-4575-BB46-E66675D8A3F7}" type="datetimeFigureOut">
              <a:rPr lang="zh-CN" altLang="en-US" smtClean="0"/>
              <a:t>2020/9/23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0141D-F1DD-43F9-9539-6BD6398F4ED0}" type="slidenum">
              <a:rPr lang="zh-CN" altLang="en-US" smtClean="0"/>
              <a:t>‹#›</a:t>
            </a:fld>
            <a:endParaRPr lang="zh-CN" altLang="en-US"/>
          </a:p>
        </p:txBody>
      </p:sp>
    </p:spTree>
    <p:extLst>
      <p:ext uri="{BB962C8B-B14F-4D97-AF65-F5344CB8AC3E}">
        <p14:creationId xmlns:p14="http://schemas.microsoft.com/office/powerpoint/2010/main" val="3040080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The%20Vow%20of%20the%20Night's%20Watch.mp4"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2580" y="1828800"/>
            <a:ext cx="10135674" cy="1771651"/>
          </a:xfrm>
        </p:spPr>
        <p:txBody>
          <a:bodyPr anchor="ctr">
            <a:normAutofit/>
          </a:bodyPr>
          <a:lstStyle/>
          <a:p>
            <a:pPr eaLnBrk="1" hangingPunct="1"/>
            <a:r>
              <a:rPr lang="en-US" altLang="zh-CN" sz="5400" b="1" dirty="0">
                <a:latin typeface="Book Antiqua" panose="02040602050305030304" pitchFamily="18" charset="0"/>
              </a:rPr>
              <a:t>English Stylistics</a:t>
            </a:r>
          </a:p>
        </p:txBody>
      </p:sp>
      <p:sp>
        <p:nvSpPr>
          <p:cNvPr id="3075" name="Rectangle 3"/>
          <p:cNvSpPr>
            <a:spLocks noGrp="1" noChangeArrowheads="1"/>
          </p:cNvSpPr>
          <p:nvPr>
            <p:ph type="subTitle" idx="1"/>
          </p:nvPr>
        </p:nvSpPr>
        <p:spPr>
          <a:xfrm>
            <a:off x="3346361" y="4324082"/>
            <a:ext cx="8515082" cy="1896414"/>
          </a:xfrm>
        </p:spPr>
        <p:txBody>
          <a:bodyPr>
            <a:normAutofit/>
          </a:bodyPr>
          <a:lstStyle/>
          <a:p>
            <a:pPr algn="r" eaLnBrk="1" hangingPunct="1"/>
            <a:r>
              <a:rPr lang="en-US" altLang="zh-CN" sz="3600" b="1" dirty="0">
                <a:latin typeface="Book Antiqua" panose="02040602050305030304" pitchFamily="18" charset="0"/>
              </a:rPr>
              <a:t>Week 2</a:t>
            </a:r>
          </a:p>
          <a:p>
            <a:pPr algn="r" eaLnBrk="1" hangingPunct="1"/>
            <a:r>
              <a:rPr lang="en-US" altLang="zh-CN" sz="3600" b="1" dirty="0">
                <a:latin typeface="Book Antiqua" panose="02040602050305030304" pitchFamily="18" charset="0"/>
              </a:rPr>
              <a:t>Stylistics and stylistic features</a:t>
            </a:r>
          </a:p>
        </p:txBody>
      </p:sp>
    </p:spTree>
    <p:extLst>
      <p:ext uri="{BB962C8B-B14F-4D97-AF65-F5344CB8AC3E}">
        <p14:creationId xmlns:p14="http://schemas.microsoft.com/office/powerpoint/2010/main" val="796978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31065" y="453980"/>
            <a:ext cx="9590848" cy="1143000"/>
          </a:xfrm>
        </p:spPr>
        <p:txBody>
          <a:bodyPr>
            <a:normAutofit/>
          </a:bodyPr>
          <a:lstStyle/>
          <a:p>
            <a:pPr eaLnBrk="1" hangingPunct="1"/>
            <a:r>
              <a:rPr lang="en-US" altLang="zh-CN" sz="4800" b="1" dirty="0">
                <a:latin typeface="Book Antiqua" panose="02040602050305030304" pitchFamily="18" charset="0"/>
              </a:rPr>
              <a:t>Why stylistics?</a:t>
            </a:r>
          </a:p>
        </p:txBody>
      </p:sp>
      <p:sp>
        <p:nvSpPr>
          <p:cNvPr id="13315" name="Rectangle 3"/>
          <p:cNvSpPr>
            <a:spLocks noGrp="1" noChangeArrowheads="1"/>
          </p:cNvSpPr>
          <p:nvPr>
            <p:ph type="body" idx="1"/>
          </p:nvPr>
        </p:nvSpPr>
        <p:spPr>
          <a:xfrm>
            <a:off x="1210614" y="1596980"/>
            <a:ext cx="10019763" cy="4765764"/>
          </a:xfrm>
        </p:spPr>
        <p:txBody>
          <a:bodyPr>
            <a:normAutofit/>
          </a:bodyPr>
          <a:lstStyle/>
          <a:p>
            <a:pPr eaLnBrk="1" hangingPunct="1">
              <a:lnSpc>
                <a:spcPct val="150000"/>
              </a:lnSpc>
            </a:pPr>
            <a:r>
              <a:rPr lang="en-US" altLang="zh-CN" sz="3600" b="1" dirty="0" smtClean="0">
                <a:latin typeface="Book Antiqua" panose="02040602050305030304" pitchFamily="18" charset="0"/>
              </a:rPr>
              <a:t>To understand the texts </a:t>
            </a:r>
          </a:p>
          <a:p>
            <a:pPr eaLnBrk="1" hangingPunct="1">
              <a:lnSpc>
                <a:spcPct val="150000"/>
              </a:lnSpc>
            </a:pPr>
            <a:r>
              <a:rPr lang="en-US" altLang="zh-CN" sz="3600" b="1" dirty="0" smtClean="0">
                <a:latin typeface="Book Antiqua" panose="02040602050305030304" pitchFamily="18" charset="0"/>
              </a:rPr>
              <a:t>To understand the language </a:t>
            </a:r>
          </a:p>
          <a:p>
            <a:pPr eaLnBrk="1" hangingPunct="1">
              <a:lnSpc>
                <a:spcPct val="150000"/>
              </a:lnSpc>
            </a:pPr>
            <a:r>
              <a:rPr lang="en-US" altLang="zh-CN" sz="3600" b="1" dirty="0" smtClean="0">
                <a:latin typeface="Book Antiqua" panose="02040602050305030304" pitchFamily="18" charset="0"/>
              </a:rPr>
              <a:t>To understand communication</a:t>
            </a:r>
          </a:p>
        </p:txBody>
      </p:sp>
    </p:spTree>
    <p:extLst>
      <p:ext uri="{BB962C8B-B14F-4D97-AF65-F5344CB8AC3E}">
        <p14:creationId xmlns:p14="http://schemas.microsoft.com/office/powerpoint/2010/main" val="798597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543029" y="3346450"/>
            <a:ext cx="3511550" cy="3511550"/>
          </a:xfrm>
          <a:prstGeom prst="rect">
            <a:avLst/>
          </a:prstGeom>
        </p:spPr>
      </p:pic>
      <p:sp>
        <p:nvSpPr>
          <p:cNvPr id="14338" name="Rectangle 2"/>
          <p:cNvSpPr>
            <a:spLocks noGrp="1" noChangeArrowheads="1"/>
          </p:cNvSpPr>
          <p:nvPr>
            <p:ph type="title"/>
          </p:nvPr>
        </p:nvSpPr>
        <p:spPr>
          <a:xfrm>
            <a:off x="722289" y="506792"/>
            <a:ext cx="10515600" cy="1325563"/>
          </a:xfrm>
        </p:spPr>
        <p:txBody>
          <a:bodyPr/>
          <a:lstStyle/>
          <a:p>
            <a:pPr eaLnBrk="1" hangingPunct="1"/>
            <a:r>
              <a:rPr lang="en-US" altLang="zh-CN" sz="4000" b="1" dirty="0" smtClean="0">
                <a:latin typeface="Book Antiqua" panose="02040602050305030304" pitchFamily="18" charset="0"/>
              </a:rPr>
              <a:t>How to perceive and analyze “</a:t>
            </a:r>
            <a:r>
              <a:rPr lang="en-US" altLang="zh-CN" sz="4000" b="1" dirty="0">
                <a:latin typeface="Book Antiqua" panose="02040602050305030304" pitchFamily="18" charset="0"/>
              </a:rPr>
              <a:t>style</a:t>
            </a:r>
            <a:r>
              <a:rPr lang="en-US" altLang="zh-CN" sz="4000" b="1" dirty="0" smtClean="0">
                <a:latin typeface="Book Antiqua" panose="02040602050305030304" pitchFamily="18" charset="0"/>
              </a:rPr>
              <a:t>”? </a:t>
            </a:r>
            <a:endParaRPr lang="en-US" altLang="zh-CN" sz="4000" b="1" dirty="0">
              <a:latin typeface="Book Antiqua" panose="02040602050305030304" pitchFamily="18" charset="0"/>
            </a:endParaRPr>
          </a:p>
        </p:txBody>
      </p:sp>
      <p:sp>
        <p:nvSpPr>
          <p:cNvPr id="37891" name="Rectangle 3"/>
          <p:cNvSpPr>
            <a:spLocks noGrp="1" noChangeArrowheads="1"/>
          </p:cNvSpPr>
          <p:nvPr>
            <p:ph type="body" idx="1"/>
          </p:nvPr>
        </p:nvSpPr>
        <p:spPr>
          <a:xfrm>
            <a:off x="722289" y="1664930"/>
            <a:ext cx="9576515" cy="4293809"/>
          </a:xfrm>
        </p:spPr>
        <p:txBody>
          <a:bodyPr>
            <a:normAutofit/>
          </a:bodyPr>
          <a:lstStyle/>
          <a:p>
            <a:pPr eaLnBrk="1" hangingPunct="1">
              <a:lnSpc>
                <a:spcPct val="200000"/>
              </a:lnSpc>
              <a:defRPr/>
            </a:pPr>
            <a:r>
              <a:rPr lang="en-US" altLang="zh-CN" sz="3200" b="1" dirty="0" smtClean="0">
                <a:latin typeface="Book Antiqua" panose="02040602050305030304" pitchFamily="18" charset="0"/>
              </a:rPr>
              <a:t>The reading experiences + linguistics </a:t>
            </a:r>
          </a:p>
          <a:p>
            <a:pPr eaLnBrk="1" hangingPunct="1">
              <a:lnSpc>
                <a:spcPct val="200000"/>
              </a:lnSpc>
              <a:defRPr/>
            </a:pPr>
            <a:r>
              <a:rPr lang="en-US" altLang="zh-CN" sz="3200" b="1" dirty="0" smtClean="0">
                <a:latin typeface="Book Antiqua" panose="02040602050305030304" pitchFamily="18" charset="0"/>
              </a:rPr>
              <a:t>Impression </a:t>
            </a:r>
            <a:r>
              <a:rPr lang="en-US" altLang="zh-CN" sz="3200" b="1" dirty="0" smtClean="0">
                <a:latin typeface="Book Antiqua" panose="02040602050305030304" pitchFamily="18" charset="0"/>
                <a:sym typeface="Wingdings" panose="05000000000000000000" pitchFamily="2" charset="2"/>
              </a:rPr>
              <a:t> description  interpretation</a:t>
            </a:r>
          </a:p>
          <a:p>
            <a:pPr eaLnBrk="1" hangingPunct="1">
              <a:lnSpc>
                <a:spcPct val="200000"/>
              </a:lnSpc>
              <a:defRPr/>
            </a:pPr>
            <a:r>
              <a:rPr lang="en-US" altLang="zh-CN" sz="3200" b="1" dirty="0" smtClean="0">
                <a:latin typeface="Book Antiqua" panose="02040602050305030304" pitchFamily="18" charset="0"/>
                <a:sym typeface="Wingdings" panose="05000000000000000000" pitchFamily="2" charset="2"/>
              </a:rPr>
              <a:t>An analytical toolkit </a:t>
            </a:r>
          </a:p>
          <a:p>
            <a:pPr eaLnBrk="1" hangingPunct="1">
              <a:lnSpc>
                <a:spcPct val="200000"/>
              </a:lnSpc>
              <a:defRPr/>
            </a:pPr>
            <a:endParaRPr lang="en-US" altLang="zh-CN" sz="3200" b="1" dirty="0" smtClean="0">
              <a:latin typeface="Book Antiqua" panose="02040602050305030304" pitchFamily="18" charset="0"/>
              <a:sym typeface="Wingdings" panose="05000000000000000000" pitchFamily="2" charset="2"/>
            </a:endParaRPr>
          </a:p>
          <a:p>
            <a:pPr marL="0" indent="0">
              <a:lnSpc>
                <a:spcPct val="200000"/>
              </a:lnSpc>
              <a:buNone/>
              <a:defRPr/>
            </a:pPr>
            <a:endParaRPr lang="en-US" altLang="zh-CN" sz="3200" b="1" dirty="0" smtClean="0">
              <a:latin typeface="Book Antiqua" panose="02040602050305030304" pitchFamily="18" charset="0"/>
            </a:endParaRPr>
          </a:p>
        </p:txBody>
      </p:sp>
    </p:spTree>
    <p:extLst>
      <p:ext uri="{BB962C8B-B14F-4D97-AF65-F5344CB8AC3E}">
        <p14:creationId xmlns:p14="http://schemas.microsoft.com/office/powerpoint/2010/main" val="1270605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928353" y="112731"/>
            <a:ext cx="9889901" cy="6593266"/>
          </a:xfrm>
          <a:prstGeom prst="rect">
            <a:avLst/>
          </a:prstGeom>
        </p:spPr>
      </p:pic>
    </p:spTree>
    <p:extLst>
      <p:ext uri="{BB962C8B-B14F-4D97-AF65-F5344CB8AC3E}">
        <p14:creationId xmlns:p14="http://schemas.microsoft.com/office/powerpoint/2010/main" val="3972886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90471" y="219904"/>
            <a:ext cx="10515600" cy="1183894"/>
          </a:xfrm>
        </p:spPr>
        <p:txBody>
          <a:bodyPr>
            <a:normAutofit/>
          </a:bodyPr>
          <a:lstStyle/>
          <a:p>
            <a:pPr eaLnBrk="1" hangingPunct="1"/>
            <a:r>
              <a:rPr lang="en-US" altLang="zh-CN" b="1" dirty="0">
                <a:latin typeface="Book Antiqua" panose="02040602050305030304" pitchFamily="18" charset="0"/>
              </a:rPr>
              <a:t>Capturing “style”</a:t>
            </a:r>
          </a:p>
        </p:txBody>
      </p:sp>
      <p:sp>
        <p:nvSpPr>
          <p:cNvPr id="15363" name="Rectangle 3"/>
          <p:cNvSpPr>
            <a:spLocks noGrp="1" noChangeArrowheads="1"/>
          </p:cNvSpPr>
          <p:nvPr>
            <p:ph type="body" idx="1"/>
          </p:nvPr>
        </p:nvSpPr>
        <p:spPr>
          <a:xfrm>
            <a:off x="734097" y="1403798"/>
            <a:ext cx="8757633" cy="4709488"/>
          </a:xfrm>
        </p:spPr>
        <p:txBody>
          <a:bodyPr>
            <a:noAutofit/>
          </a:bodyPr>
          <a:lstStyle/>
          <a:p>
            <a:pPr eaLnBrk="1" hangingPunct="1">
              <a:lnSpc>
                <a:spcPct val="200000"/>
              </a:lnSpc>
            </a:pPr>
            <a:r>
              <a:rPr lang="en-US" altLang="zh-CN" sz="3200" b="1" dirty="0" smtClean="0">
                <a:latin typeface="Book Antiqua" panose="02040602050305030304" pitchFamily="18" charset="0"/>
              </a:rPr>
              <a:t>“</a:t>
            </a:r>
            <a:r>
              <a:rPr lang="en-US" altLang="zh-CN" sz="3200" b="1" i="1" dirty="0" smtClean="0">
                <a:latin typeface="Book Antiqua" panose="02040602050305030304" pitchFamily="18" charset="0"/>
              </a:rPr>
              <a:t>We recognize a style only when certain </a:t>
            </a:r>
            <a:r>
              <a:rPr lang="en-US" altLang="zh-CN" sz="3200" b="1" i="1" u="sng" dirty="0" smtClean="0">
                <a:solidFill>
                  <a:srgbClr val="FF0000"/>
                </a:solidFill>
                <a:latin typeface="Book Antiqua" panose="02040602050305030304" pitchFamily="18" charset="0"/>
              </a:rPr>
              <a:t>choices</a:t>
            </a:r>
            <a:r>
              <a:rPr lang="en-US" altLang="zh-CN" sz="3200" b="1" i="1" u="sng" dirty="0" smtClean="0">
                <a:latin typeface="Book Antiqua" panose="02040602050305030304" pitchFamily="18" charset="0"/>
              </a:rPr>
              <a:t> of language features</a:t>
            </a:r>
            <a:r>
              <a:rPr lang="en-US" altLang="zh-CN" sz="3200" b="1" i="1" dirty="0" smtClean="0">
                <a:latin typeface="Book Antiqua" panose="02040602050305030304" pitchFamily="18" charset="0"/>
              </a:rPr>
              <a:t> </a:t>
            </a:r>
            <a:r>
              <a:rPr lang="en-US" altLang="zh-CN" sz="3200" b="1" i="1" u="sng" dirty="0" smtClean="0">
                <a:solidFill>
                  <a:srgbClr val="FF0000"/>
                </a:solidFill>
                <a:latin typeface="Book Antiqua" panose="02040602050305030304" pitchFamily="18" charset="0"/>
              </a:rPr>
              <a:t>recur</a:t>
            </a:r>
            <a:r>
              <a:rPr lang="en-US" altLang="zh-CN" sz="3200" b="1" i="1" u="sng" dirty="0" smtClean="0">
                <a:solidFill>
                  <a:srgbClr val="000066"/>
                </a:solidFill>
                <a:latin typeface="Book Antiqua" panose="02040602050305030304" pitchFamily="18" charset="0"/>
              </a:rPr>
              <a:t> or </a:t>
            </a:r>
            <a:r>
              <a:rPr lang="en-US" altLang="zh-CN" sz="3200" b="1" i="1" u="sng" dirty="0" smtClean="0">
                <a:solidFill>
                  <a:srgbClr val="FF0000"/>
                </a:solidFill>
                <a:latin typeface="Book Antiqua" panose="02040602050305030304" pitchFamily="18" charset="0"/>
              </a:rPr>
              <a:t>prevail</a:t>
            </a:r>
            <a:r>
              <a:rPr lang="en-US" altLang="zh-CN" sz="3200" b="1" i="1" dirty="0" smtClean="0">
                <a:latin typeface="Book Antiqua" panose="02040602050305030304" pitchFamily="18" charset="0"/>
              </a:rPr>
              <a:t> in a text</a:t>
            </a:r>
            <a:r>
              <a:rPr lang="en-US" altLang="zh-CN" sz="3200" b="1" dirty="0" smtClean="0">
                <a:latin typeface="Book Antiqua" panose="02040602050305030304" pitchFamily="18" charset="0"/>
              </a:rPr>
              <a:t>” (Qian, p.19)</a:t>
            </a:r>
          </a:p>
          <a:p>
            <a:pPr eaLnBrk="1" hangingPunct="1">
              <a:lnSpc>
                <a:spcPct val="200000"/>
              </a:lnSpc>
            </a:pPr>
            <a:r>
              <a:rPr lang="en-US" altLang="zh-CN" sz="3200" b="1" dirty="0" smtClean="0">
                <a:latin typeface="Book Antiqua" panose="02040602050305030304" pitchFamily="18" charset="0"/>
              </a:rPr>
              <a:t>Stylistic features /style markers</a:t>
            </a:r>
          </a:p>
          <a:p>
            <a:pPr eaLnBrk="1" hangingPunct="1">
              <a:lnSpc>
                <a:spcPct val="200000"/>
              </a:lnSpc>
            </a:pPr>
            <a:endParaRPr lang="en-US" altLang="zh-CN" sz="3200" b="1" dirty="0" smtClean="0">
              <a:latin typeface="Book Antiqua" panose="02040602050305030304" pitchFamily="18" charset="0"/>
            </a:endParaRPr>
          </a:p>
        </p:txBody>
      </p:sp>
      <p:pic>
        <p:nvPicPr>
          <p:cNvPr id="2" name="图片 1"/>
          <p:cNvPicPr>
            <a:picLocks noChangeAspect="1"/>
          </p:cNvPicPr>
          <p:nvPr/>
        </p:nvPicPr>
        <p:blipFill>
          <a:blip r:embed="rId2"/>
          <a:stretch>
            <a:fillRect/>
          </a:stretch>
        </p:blipFill>
        <p:spPr>
          <a:xfrm>
            <a:off x="9491730" y="2752610"/>
            <a:ext cx="2526931" cy="4013934"/>
          </a:xfrm>
          <a:prstGeom prst="rect">
            <a:avLst/>
          </a:prstGeom>
        </p:spPr>
      </p:pic>
    </p:spTree>
    <p:extLst>
      <p:ext uri="{BB962C8B-B14F-4D97-AF65-F5344CB8AC3E}">
        <p14:creationId xmlns:p14="http://schemas.microsoft.com/office/powerpoint/2010/main" val="23465996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40913" y="386366"/>
            <a:ext cx="9669887" cy="1234226"/>
          </a:xfrm>
        </p:spPr>
        <p:txBody>
          <a:bodyPr/>
          <a:lstStyle/>
          <a:p>
            <a:pPr eaLnBrk="1" hangingPunct="1"/>
            <a:r>
              <a:rPr lang="en-US" altLang="zh-CN" b="1" dirty="0" smtClean="0">
                <a:latin typeface="Book Antiqua" panose="02040602050305030304" pitchFamily="18" charset="0"/>
              </a:rPr>
              <a:t>Stylistic features</a:t>
            </a:r>
          </a:p>
        </p:txBody>
      </p:sp>
      <p:sp>
        <p:nvSpPr>
          <p:cNvPr id="16387" name="Rectangle 3"/>
          <p:cNvSpPr>
            <a:spLocks noGrp="1" noChangeArrowheads="1"/>
          </p:cNvSpPr>
          <p:nvPr>
            <p:ph type="body" idx="1"/>
          </p:nvPr>
        </p:nvSpPr>
        <p:spPr>
          <a:xfrm>
            <a:off x="734096" y="1620592"/>
            <a:ext cx="10908406" cy="4896118"/>
          </a:xfrm>
        </p:spPr>
        <p:txBody>
          <a:bodyPr>
            <a:noAutofit/>
          </a:bodyPr>
          <a:lstStyle/>
          <a:p>
            <a:pPr eaLnBrk="1" hangingPunct="1">
              <a:lnSpc>
                <a:spcPct val="150000"/>
              </a:lnSpc>
            </a:pPr>
            <a:r>
              <a:rPr lang="en-US" altLang="zh-CN" sz="3200" b="1" dirty="0" smtClean="0">
                <a:latin typeface="Book Antiqua" panose="02040602050305030304" pitchFamily="18" charset="0"/>
              </a:rPr>
              <a:t>Sounds and sound patterns (phonological features)</a:t>
            </a:r>
          </a:p>
          <a:p>
            <a:pPr eaLnBrk="1" hangingPunct="1">
              <a:lnSpc>
                <a:spcPct val="150000"/>
              </a:lnSpc>
            </a:pPr>
            <a:r>
              <a:rPr lang="en-US" altLang="zh-CN" sz="3200" b="1" dirty="0" smtClean="0">
                <a:latin typeface="Book Antiqua" panose="02040602050305030304" pitchFamily="18" charset="0"/>
              </a:rPr>
              <a:t>Word-formation patterns (lexical features)</a:t>
            </a:r>
          </a:p>
          <a:p>
            <a:pPr eaLnBrk="1" hangingPunct="1">
              <a:lnSpc>
                <a:spcPct val="150000"/>
              </a:lnSpc>
            </a:pPr>
            <a:r>
              <a:rPr lang="en-US" altLang="zh-CN" sz="3200" b="1" dirty="0" smtClean="0">
                <a:latin typeface="Book Antiqua" panose="02040602050305030304" pitchFamily="18" charset="0"/>
              </a:rPr>
              <a:t>Choice of words and expressions (semantic features) </a:t>
            </a:r>
          </a:p>
          <a:p>
            <a:pPr eaLnBrk="1" hangingPunct="1">
              <a:lnSpc>
                <a:spcPct val="150000"/>
              </a:lnSpc>
            </a:pPr>
            <a:r>
              <a:rPr lang="en-US" altLang="zh-CN" sz="3200" b="1" dirty="0" smtClean="0">
                <a:latin typeface="Book Antiqua" panose="02040602050305030304" pitchFamily="18" charset="0"/>
              </a:rPr>
              <a:t>Sentence types and structures (syntactic features)</a:t>
            </a:r>
          </a:p>
          <a:p>
            <a:pPr eaLnBrk="1" hangingPunct="1">
              <a:lnSpc>
                <a:spcPct val="150000"/>
              </a:lnSpc>
            </a:pPr>
            <a:r>
              <a:rPr lang="en-US" altLang="zh-CN" sz="3200" b="1" dirty="0" smtClean="0">
                <a:latin typeface="Book Antiqua" panose="02040602050305030304" pitchFamily="18" charset="0"/>
              </a:rPr>
              <a:t>Discourse, meaning relation, etc. </a:t>
            </a:r>
          </a:p>
        </p:txBody>
      </p:sp>
    </p:spTree>
    <p:extLst>
      <p:ext uri="{BB962C8B-B14F-4D97-AF65-F5344CB8AC3E}">
        <p14:creationId xmlns:p14="http://schemas.microsoft.com/office/powerpoint/2010/main" val="2262635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b="1" smtClean="0">
                <a:latin typeface="Book Antiqua" panose="02040602050305030304" pitchFamily="18" charset="0"/>
              </a:rPr>
              <a:t>Reading and discussion</a:t>
            </a:r>
          </a:p>
        </p:txBody>
      </p:sp>
      <p:sp>
        <p:nvSpPr>
          <p:cNvPr id="17411" name="Rectangle 3"/>
          <p:cNvSpPr>
            <a:spLocks noGrp="1" noChangeArrowheads="1"/>
          </p:cNvSpPr>
          <p:nvPr>
            <p:ph type="body" idx="1"/>
          </p:nvPr>
        </p:nvSpPr>
        <p:spPr>
          <a:xfrm>
            <a:off x="940157" y="1690688"/>
            <a:ext cx="11050073" cy="4567820"/>
          </a:xfrm>
        </p:spPr>
        <p:txBody>
          <a:bodyPr>
            <a:normAutofit/>
          </a:bodyPr>
          <a:lstStyle/>
          <a:p>
            <a:pPr eaLnBrk="1" hangingPunct="1">
              <a:lnSpc>
                <a:spcPct val="150000"/>
              </a:lnSpc>
            </a:pPr>
            <a:r>
              <a:rPr lang="en-US" altLang="zh-CN" sz="3200" b="1" dirty="0" smtClean="0">
                <a:latin typeface="Book Antiqua" panose="02040602050305030304" pitchFamily="18" charset="0"/>
              </a:rPr>
              <a:t>What do you think of the two texts (</a:t>
            </a:r>
            <a:r>
              <a:rPr lang="en-US" altLang="zh-CN" sz="3200" b="1" i="1" dirty="0" smtClean="0">
                <a:latin typeface="Book Antiqua" panose="02040602050305030304" pitchFamily="18" charset="0"/>
              </a:rPr>
              <a:t>Impression</a:t>
            </a:r>
            <a:r>
              <a:rPr lang="en-US" altLang="zh-CN" sz="3200" b="1" dirty="0" smtClean="0">
                <a:latin typeface="Book Antiqua" panose="02040602050305030304" pitchFamily="18" charset="0"/>
              </a:rPr>
              <a:t>) </a:t>
            </a:r>
          </a:p>
          <a:p>
            <a:pPr eaLnBrk="1" hangingPunct="1">
              <a:lnSpc>
                <a:spcPct val="150000"/>
              </a:lnSpc>
            </a:pPr>
            <a:r>
              <a:rPr lang="en-US" altLang="zh-CN" sz="3200" b="1" dirty="0" smtClean="0">
                <a:latin typeface="Book Antiqua" panose="02040602050305030304" pitchFamily="18" charset="0"/>
              </a:rPr>
              <a:t>What kind of </a:t>
            </a:r>
            <a:r>
              <a:rPr lang="en-US" altLang="zh-CN" sz="3200" b="1" u="sng" dirty="0" smtClean="0">
                <a:latin typeface="Book Antiqua" panose="02040602050305030304" pitchFamily="18" charset="0"/>
              </a:rPr>
              <a:t>formal features </a:t>
            </a:r>
            <a:r>
              <a:rPr lang="en-US" altLang="zh-CN" sz="3200" b="1" dirty="0" smtClean="0">
                <a:latin typeface="Book Antiqua" panose="02040602050305030304" pitchFamily="18" charset="0"/>
              </a:rPr>
              <a:t>recur or prevail in the texts? (</a:t>
            </a:r>
            <a:r>
              <a:rPr lang="en-US" altLang="zh-CN" sz="3200" b="1" i="1" dirty="0" smtClean="0">
                <a:latin typeface="Book Antiqua" panose="02040602050305030304" pitchFamily="18" charset="0"/>
              </a:rPr>
              <a:t>Description</a:t>
            </a:r>
            <a:r>
              <a:rPr lang="en-US" altLang="zh-CN" sz="3200" b="1" dirty="0" smtClean="0">
                <a:latin typeface="Book Antiqua" panose="02040602050305030304" pitchFamily="18" charset="0"/>
              </a:rPr>
              <a:t>)</a:t>
            </a:r>
          </a:p>
          <a:p>
            <a:pPr eaLnBrk="1" hangingPunct="1">
              <a:lnSpc>
                <a:spcPct val="150000"/>
              </a:lnSpc>
            </a:pPr>
            <a:r>
              <a:rPr lang="en-US" altLang="zh-CN" sz="3200" b="1" dirty="0" smtClean="0">
                <a:latin typeface="Book Antiqua" panose="02040602050305030304" pitchFamily="18" charset="0"/>
              </a:rPr>
              <a:t>What is the </a:t>
            </a:r>
            <a:r>
              <a:rPr lang="en-US" altLang="zh-CN" sz="3200" b="1" u="sng" dirty="0" smtClean="0">
                <a:latin typeface="Book Antiqua" panose="02040602050305030304" pitchFamily="18" charset="0"/>
              </a:rPr>
              <a:t>effect</a:t>
            </a:r>
            <a:r>
              <a:rPr lang="en-US" altLang="zh-CN" sz="3200" b="1" dirty="0" smtClean="0">
                <a:latin typeface="Book Antiqua" panose="02040602050305030304" pitchFamily="18" charset="0"/>
              </a:rPr>
              <a:t> of these features? (</a:t>
            </a:r>
            <a:r>
              <a:rPr lang="en-US" altLang="zh-CN" sz="3200" b="1" i="1" dirty="0" smtClean="0">
                <a:latin typeface="Book Antiqua" panose="02040602050305030304" pitchFamily="18" charset="0"/>
              </a:rPr>
              <a:t>Interpretation</a:t>
            </a:r>
            <a:r>
              <a:rPr lang="en-US" altLang="zh-CN" sz="3200" b="1" dirty="0" smtClean="0">
                <a:latin typeface="Book Antiqua" panose="02040602050305030304" pitchFamily="18" charset="0"/>
              </a:rPr>
              <a:t>) </a:t>
            </a:r>
          </a:p>
        </p:txBody>
      </p:sp>
    </p:spTree>
    <p:extLst>
      <p:ext uri="{BB962C8B-B14F-4D97-AF65-F5344CB8AC3E}">
        <p14:creationId xmlns:p14="http://schemas.microsoft.com/office/powerpoint/2010/main" val="3403262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Book Antiqua" panose="02040602050305030304" pitchFamily="18" charset="0"/>
              </a:rPr>
              <a:t>Text 4: before the gong rings  </a:t>
            </a:r>
            <a:endParaRPr lang="zh-CN" altLang="en-US" b="1" dirty="0">
              <a:latin typeface="Book Antiqua" panose="02040602050305030304" pitchFamily="18" charset="0"/>
            </a:endParaRPr>
          </a:p>
        </p:txBody>
      </p:sp>
      <p:sp>
        <p:nvSpPr>
          <p:cNvPr id="3" name="内容占位符 2"/>
          <p:cNvSpPr>
            <a:spLocks noGrp="1"/>
          </p:cNvSpPr>
          <p:nvPr>
            <p:ph idx="1"/>
          </p:nvPr>
        </p:nvSpPr>
        <p:spPr>
          <a:xfrm>
            <a:off x="838200" y="1584102"/>
            <a:ext cx="10727028" cy="4765184"/>
          </a:xfrm>
        </p:spPr>
        <p:txBody>
          <a:bodyPr>
            <a:normAutofit fontScale="92500"/>
          </a:bodyPr>
          <a:lstStyle/>
          <a:p>
            <a:pPr>
              <a:lnSpc>
                <a:spcPct val="150000"/>
              </a:lnSpc>
            </a:pPr>
            <a:r>
              <a:rPr lang="en-US" altLang="zh-CN" b="1" dirty="0" smtClean="0">
                <a:latin typeface="Book Antiqua" panose="02040602050305030304" pitchFamily="18" charset="0"/>
              </a:rPr>
              <a:t>Lexical – “</a:t>
            </a:r>
            <a:r>
              <a:rPr lang="en-US" altLang="zh-CN" b="1" i="1" dirty="0" smtClean="0">
                <a:latin typeface="Book Antiqua" panose="02040602050305030304" pitchFamily="18" charset="0"/>
              </a:rPr>
              <a:t>I</a:t>
            </a:r>
            <a:r>
              <a:rPr lang="en-US" altLang="zh-CN" b="1" dirty="0" smtClean="0">
                <a:latin typeface="Book Antiqua" panose="02040602050305030304" pitchFamily="18" charset="0"/>
              </a:rPr>
              <a:t>”, “</a:t>
            </a:r>
            <a:r>
              <a:rPr lang="en-US" altLang="zh-CN" b="1" i="1" dirty="0" smtClean="0">
                <a:latin typeface="Book Antiqua" panose="02040602050305030304" pitchFamily="18" charset="0"/>
              </a:rPr>
              <a:t>but</a:t>
            </a:r>
            <a:r>
              <a:rPr lang="en-US" altLang="zh-CN" b="1" dirty="0" smtClean="0">
                <a:latin typeface="Book Antiqua" panose="02040602050305030304" pitchFamily="18" charset="0"/>
              </a:rPr>
              <a:t>”, modal verb (</a:t>
            </a:r>
            <a:r>
              <a:rPr lang="en-US" altLang="zh-CN" b="1" i="1" dirty="0" smtClean="0">
                <a:latin typeface="Book Antiqua" panose="02040602050305030304" pitchFamily="18" charset="0"/>
              </a:rPr>
              <a:t>can</a:t>
            </a:r>
            <a:r>
              <a:rPr lang="en-US" altLang="zh-CN" b="1" dirty="0" smtClean="0">
                <a:latin typeface="Book Antiqua" panose="02040602050305030304" pitchFamily="18" charset="0"/>
              </a:rPr>
              <a:t>), action verbs (</a:t>
            </a:r>
            <a:r>
              <a:rPr lang="en-US" altLang="zh-CN" b="1" i="1" dirty="0" smtClean="0">
                <a:latin typeface="Book Antiqua" panose="02040602050305030304" pitchFamily="18" charset="0"/>
              </a:rPr>
              <a:t>sprint, scramble, grab, reach</a:t>
            </a:r>
            <a:r>
              <a:rPr lang="en-US" altLang="zh-CN" b="1" dirty="0" smtClean="0">
                <a:latin typeface="Book Antiqua" panose="02040602050305030304" pitchFamily="18" charset="0"/>
              </a:rPr>
              <a:t>)</a:t>
            </a:r>
          </a:p>
          <a:p>
            <a:pPr>
              <a:lnSpc>
                <a:spcPct val="150000"/>
              </a:lnSpc>
            </a:pPr>
            <a:r>
              <a:rPr lang="en-US" altLang="zh-CN" b="1" dirty="0" smtClean="0">
                <a:latin typeface="Book Antiqua" panose="02040602050305030304" pitchFamily="18" charset="0"/>
              </a:rPr>
              <a:t>Syntactic – short, active sentences, sometimes broken or incomplete</a:t>
            </a:r>
          </a:p>
          <a:p>
            <a:pPr>
              <a:lnSpc>
                <a:spcPct val="150000"/>
              </a:lnSpc>
            </a:pPr>
            <a:r>
              <a:rPr lang="en-US" altLang="zh-CN" b="1" dirty="0" smtClean="0">
                <a:latin typeface="Book Antiqua" panose="02040602050305030304" pitchFamily="18" charset="0"/>
              </a:rPr>
              <a:t>Semantic – actions, planning, weighing of different sides </a:t>
            </a:r>
          </a:p>
          <a:p>
            <a:pPr>
              <a:lnSpc>
                <a:spcPct val="150000"/>
              </a:lnSpc>
            </a:pPr>
            <a:r>
              <a:rPr lang="en-US" altLang="zh-CN" b="1" dirty="0" smtClean="0">
                <a:latin typeface="Book Antiqua" panose="02040602050305030304" pitchFamily="18" charset="0"/>
              </a:rPr>
              <a:t>Discourse: colloquial expression, monologue </a:t>
            </a:r>
          </a:p>
          <a:p>
            <a:pPr>
              <a:lnSpc>
                <a:spcPct val="150000"/>
              </a:lnSpc>
            </a:pPr>
            <a:r>
              <a:rPr lang="en-US" altLang="zh-CN" b="1" dirty="0" smtClean="0">
                <a:latin typeface="Book Antiqua" panose="02040602050305030304" pitchFamily="18" charset="0"/>
              </a:rPr>
              <a:t>Effects? </a:t>
            </a:r>
            <a:endParaRPr lang="zh-CN" altLang="en-US" b="1" dirty="0">
              <a:latin typeface="Book Antiqua" panose="02040602050305030304" pitchFamily="18" charset="0"/>
            </a:endParaRPr>
          </a:p>
        </p:txBody>
      </p:sp>
    </p:spTree>
    <p:extLst>
      <p:ext uri="{BB962C8B-B14F-4D97-AF65-F5344CB8AC3E}">
        <p14:creationId xmlns:p14="http://schemas.microsoft.com/office/powerpoint/2010/main" val="114462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880316" y="269181"/>
            <a:ext cx="8858250" cy="6448425"/>
          </a:xfrm>
          <a:prstGeom prst="rect">
            <a:avLst/>
          </a:prstGeom>
        </p:spPr>
      </p:pic>
    </p:spTree>
    <p:extLst>
      <p:ext uri="{BB962C8B-B14F-4D97-AF65-F5344CB8AC3E}">
        <p14:creationId xmlns:p14="http://schemas.microsoft.com/office/powerpoint/2010/main" val="3175043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57329" y="5014480"/>
            <a:ext cx="8991600" cy="1143000"/>
          </a:xfrm>
        </p:spPr>
        <p:txBody>
          <a:bodyPr>
            <a:normAutofit/>
          </a:bodyPr>
          <a:lstStyle/>
          <a:p>
            <a:pPr eaLnBrk="1" hangingPunct="1"/>
            <a:r>
              <a:rPr lang="en-US" altLang="zh-CN" sz="2800" b="1" dirty="0" smtClean="0">
                <a:latin typeface="Book Antiqua" panose="02040602050305030304" pitchFamily="18" charset="0"/>
                <a:hlinkClick r:id="rId2" action="ppaction://hlinkfile"/>
              </a:rPr>
              <a:t>The Vow of the Night's Watch.mp4</a:t>
            </a:r>
            <a:endParaRPr lang="zh-CN" altLang="zh-CN" sz="2800" b="1" dirty="0">
              <a:latin typeface="Book Antiqua" panose="02040602050305030304" pitchFamily="18" charset="0"/>
            </a:endParaRPr>
          </a:p>
        </p:txBody>
      </p:sp>
      <p:pic>
        <p:nvPicPr>
          <p:cNvPr id="3074" name="Picture 2" descr="æ¥çæºå¾å"/>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827" y="656822"/>
            <a:ext cx="7069797" cy="456907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131812" y="1370942"/>
            <a:ext cx="2860212" cy="3358370"/>
          </a:xfrm>
          <a:prstGeom prst="rect">
            <a:avLst/>
          </a:prstGeom>
        </p:spPr>
      </p:pic>
    </p:spTree>
    <p:extLst>
      <p:ext uri="{BB962C8B-B14F-4D97-AF65-F5344CB8AC3E}">
        <p14:creationId xmlns:p14="http://schemas.microsoft.com/office/powerpoint/2010/main" val="1600034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7997" y="554752"/>
            <a:ext cx="10515600" cy="1325563"/>
          </a:xfrm>
        </p:spPr>
        <p:txBody>
          <a:bodyPr/>
          <a:lstStyle/>
          <a:p>
            <a:r>
              <a:rPr lang="en-US" altLang="zh-CN" b="1" dirty="0" smtClean="0">
                <a:latin typeface="Book Antiqua" panose="02040602050305030304" pitchFamily="18" charset="0"/>
              </a:rPr>
              <a:t>Text 5 The vow of the night’s watch </a:t>
            </a:r>
            <a:endParaRPr lang="zh-CN" altLang="en-US" b="1" dirty="0">
              <a:latin typeface="Book Antiqua" panose="02040602050305030304" pitchFamily="18" charset="0"/>
            </a:endParaRPr>
          </a:p>
        </p:txBody>
      </p:sp>
      <p:sp>
        <p:nvSpPr>
          <p:cNvPr id="3" name="内容占位符 2"/>
          <p:cNvSpPr>
            <a:spLocks noGrp="1"/>
          </p:cNvSpPr>
          <p:nvPr>
            <p:ph idx="1"/>
          </p:nvPr>
        </p:nvSpPr>
        <p:spPr>
          <a:xfrm>
            <a:off x="1030310" y="1880315"/>
            <a:ext cx="10032642" cy="4296648"/>
          </a:xfrm>
        </p:spPr>
        <p:txBody>
          <a:bodyPr>
            <a:normAutofit/>
          </a:bodyPr>
          <a:lstStyle/>
          <a:p>
            <a:pPr>
              <a:lnSpc>
                <a:spcPct val="150000"/>
              </a:lnSpc>
            </a:pPr>
            <a:r>
              <a:rPr lang="en-US" altLang="zh-CN" sz="3200" b="1" dirty="0">
                <a:latin typeface="Book Antiqua" panose="02040602050305030304" pitchFamily="18" charset="0"/>
              </a:rPr>
              <a:t>Phonological – </a:t>
            </a:r>
            <a:r>
              <a:rPr lang="en-US" altLang="zh-CN" sz="3200" b="1" dirty="0" smtClean="0">
                <a:latin typeface="Book Antiqua" panose="02040602050305030304" pitchFamily="18" charset="0"/>
              </a:rPr>
              <a:t>one or two syllables/word, alliteration (</a:t>
            </a:r>
            <a:r>
              <a:rPr lang="en-US" altLang="zh-CN" sz="3200" b="1" i="1" dirty="0" smtClean="0">
                <a:latin typeface="Book Antiqua" panose="02040602050305030304" pitchFamily="18" charset="0"/>
              </a:rPr>
              <a:t>wear-win, watcher on the walls</a:t>
            </a:r>
            <a:r>
              <a:rPr lang="en-US" altLang="zh-CN" sz="3200" b="1" dirty="0" smtClean="0">
                <a:latin typeface="Book Antiqua" panose="02040602050305030304" pitchFamily="18" charset="0"/>
              </a:rPr>
              <a:t>)</a:t>
            </a:r>
            <a:endParaRPr lang="en-US" altLang="zh-CN" sz="3200" b="1" dirty="0">
              <a:latin typeface="Book Antiqua" panose="02040602050305030304" pitchFamily="18" charset="0"/>
            </a:endParaRPr>
          </a:p>
          <a:p>
            <a:pPr>
              <a:lnSpc>
                <a:spcPct val="150000"/>
              </a:lnSpc>
            </a:pPr>
            <a:r>
              <a:rPr lang="en-US" altLang="zh-CN" sz="3200" b="1" dirty="0" smtClean="0">
                <a:latin typeface="Book Antiqua" panose="02040602050305030304" pitchFamily="18" charset="0"/>
              </a:rPr>
              <a:t>Lexical – short, simple and powerful words; concrete words, Anglo-Saxon words; “shall”</a:t>
            </a:r>
          </a:p>
        </p:txBody>
      </p:sp>
    </p:spTree>
    <p:extLst>
      <p:ext uri="{BB962C8B-B14F-4D97-AF65-F5344CB8AC3E}">
        <p14:creationId xmlns:p14="http://schemas.microsoft.com/office/powerpoint/2010/main" val="1796986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b="1" dirty="0" smtClean="0">
                <a:latin typeface="Book Antiqua" panose="02040602050305030304" pitchFamily="18" charset="0"/>
              </a:rPr>
              <a:t>Today’s lecture </a:t>
            </a:r>
          </a:p>
        </p:txBody>
      </p:sp>
      <p:sp>
        <p:nvSpPr>
          <p:cNvPr id="4099" name="Rectangle 3"/>
          <p:cNvSpPr>
            <a:spLocks noGrp="1" noChangeArrowheads="1"/>
          </p:cNvSpPr>
          <p:nvPr>
            <p:ph type="body" idx="1"/>
          </p:nvPr>
        </p:nvSpPr>
        <p:spPr>
          <a:xfrm>
            <a:off x="1068946" y="1690688"/>
            <a:ext cx="10284854" cy="4653701"/>
          </a:xfrm>
        </p:spPr>
        <p:txBody>
          <a:bodyPr>
            <a:normAutofit/>
          </a:bodyPr>
          <a:lstStyle/>
          <a:p>
            <a:pPr eaLnBrk="1" hangingPunct="1">
              <a:lnSpc>
                <a:spcPct val="200000"/>
              </a:lnSpc>
            </a:pPr>
            <a:r>
              <a:rPr lang="en-US" altLang="zh-CN" sz="3200" b="1" dirty="0" smtClean="0">
                <a:latin typeface="Book Antiqua" panose="02040602050305030304" pitchFamily="18" charset="0"/>
              </a:rPr>
              <a:t>Why there are different styles? </a:t>
            </a:r>
          </a:p>
          <a:p>
            <a:pPr eaLnBrk="1" hangingPunct="1">
              <a:lnSpc>
                <a:spcPct val="200000"/>
              </a:lnSpc>
            </a:pPr>
            <a:r>
              <a:rPr lang="en-US" altLang="zh-CN" sz="3200" b="1" dirty="0" smtClean="0">
                <a:latin typeface="Book Antiqua" panose="02040602050305030304" pitchFamily="18" charset="0"/>
              </a:rPr>
              <a:t>How to perceive and analyze the style? </a:t>
            </a:r>
          </a:p>
          <a:p>
            <a:pPr eaLnBrk="1" hangingPunct="1">
              <a:lnSpc>
                <a:spcPct val="200000"/>
              </a:lnSpc>
            </a:pPr>
            <a:r>
              <a:rPr lang="en-US" altLang="zh-CN" sz="3200" b="1" dirty="0" smtClean="0">
                <a:latin typeface="Book Antiqua" panose="02040602050305030304" pitchFamily="18" charset="0"/>
                <a:sym typeface="Wingdings" panose="05000000000000000000" pitchFamily="2" charset="2"/>
              </a:rPr>
              <a:t> Stylistic features </a:t>
            </a:r>
            <a:endParaRPr lang="en-US" altLang="zh-CN" sz="3200" b="1" dirty="0" smtClean="0">
              <a:latin typeface="Book Antiqua" panose="02040602050305030304" pitchFamily="18" charset="0"/>
            </a:endParaRPr>
          </a:p>
        </p:txBody>
      </p:sp>
    </p:spTree>
    <p:extLst>
      <p:ext uri="{BB962C8B-B14F-4D97-AF65-F5344CB8AC3E}">
        <p14:creationId xmlns:p14="http://schemas.microsoft.com/office/powerpoint/2010/main" val="42665187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528811" y="3312017"/>
            <a:ext cx="3545983" cy="3545983"/>
          </a:xfrm>
          <a:prstGeom prst="rect">
            <a:avLst/>
          </a:prstGeom>
        </p:spPr>
      </p:pic>
      <p:pic>
        <p:nvPicPr>
          <p:cNvPr id="4" name="图片 3"/>
          <p:cNvPicPr>
            <a:picLocks noChangeAspect="1"/>
          </p:cNvPicPr>
          <p:nvPr/>
        </p:nvPicPr>
        <p:blipFill>
          <a:blip r:embed="rId3"/>
          <a:stretch>
            <a:fillRect/>
          </a:stretch>
        </p:blipFill>
        <p:spPr>
          <a:xfrm>
            <a:off x="6699521" y="99461"/>
            <a:ext cx="5359149" cy="4488287"/>
          </a:xfrm>
          <a:prstGeom prst="rect">
            <a:avLst/>
          </a:prstGeom>
        </p:spPr>
      </p:pic>
      <p:sp>
        <p:nvSpPr>
          <p:cNvPr id="2" name="标题 1"/>
          <p:cNvSpPr>
            <a:spLocks noGrp="1"/>
          </p:cNvSpPr>
          <p:nvPr>
            <p:ph type="title"/>
          </p:nvPr>
        </p:nvSpPr>
        <p:spPr/>
        <p:txBody>
          <a:bodyPr/>
          <a:lstStyle/>
          <a:p>
            <a:r>
              <a:rPr lang="en-US" altLang="zh-CN" b="1" dirty="0" smtClean="0">
                <a:latin typeface="Book Antiqua" panose="02040602050305030304" pitchFamily="18" charset="0"/>
              </a:rPr>
              <a:t>The use of “Shall” </a:t>
            </a:r>
            <a:endParaRPr lang="zh-CN" altLang="en-US" b="1" dirty="0">
              <a:latin typeface="Book Antiqua" panose="02040602050305030304" pitchFamily="18" charset="0"/>
            </a:endParaRPr>
          </a:p>
        </p:txBody>
      </p:sp>
      <p:sp>
        <p:nvSpPr>
          <p:cNvPr id="3" name="内容占位符 2"/>
          <p:cNvSpPr>
            <a:spLocks noGrp="1"/>
          </p:cNvSpPr>
          <p:nvPr>
            <p:ph idx="1"/>
          </p:nvPr>
        </p:nvSpPr>
        <p:spPr>
          <a:xfrm>
            <a:off x="838200" y="1471748"/>
            <a:ext cx="10515600" cy="4486275"/>
          </a:xfrm>
        </p:spPr>
        <p:txBody>
          <a:bodyPr>
            <a:normAutofit/>
          </a:bodyPr>
          <a:lstStyle/>
          <a:p>
            <a:pPr>
              <a:lnSpc>
                <a:spcPct val="150000"/>
              </a:lnSpc>
            </a:pPr>
            <a:r>
              <a:rPr lang="en-US" altLang="zh-CN" sz="3200" b="1" dirty="0" smtClean="0">
                <a:latin typeface="Book Antiqua" panose="02040602050305030304" pitchFamily="18" charset="0"/>
              </a:rPr>
              <a:t>Volunteering &amp; promising</a:t>
            </a:r>
          </a:p>
          <a:p>
            <a:pPr>
              <a:lnSpc>
                <a:spcPct val="150000"/>
              </a:lnSpc>
            </a:pPr>
            <a:r>
              <a:rPr lang="en-US" altLang="zh-CN" sz="3200" b="1" dirty="0" smtClean="0">
                <a:latin typeface="Book Antiqua" panose="02040602050305030304" pitchFamily="18" charset="0"/>
              </a:rPr>
              <a:t>Obligation (legal) </a:t>
            </a:r>
          </a:p>
          <a:p>
            <a:pPr>
              <a:lnSpc>
                <a:spcPct val="150000"/>
              </a:lnSpc>
            </a:pPr>
            <a:r>
              <a:rPr lang="en-US" altLang="zh-CN" sz="3200" b="1" dirty="0" smtClean="0">
                <a:latin typeface="Book Antiqua" panose="02040602050305030304" pitchFamily="18" charset="0"/>
              </a:rPr>
              <a:t>Inevitability </a:t>
            </a:r>
            <a:endParaRPr lang="zh-CN" altLang="en-US" sz="3200" b="1" dirty="0">
              <a:latin typeface="Book Antiqua" panose="02040602050305030304" pitchFamily="18" charset="0"/>
            </a:endParaRPr>
          </a:p>
        </p:txBody>
      </p:sp>
    </p:spTree>
    <p:extLst>
      <p:ext uri="{BB962C8B-B14F-4D97-AF65-F5344CB8AC3E}">
        <p14:creationId xmlns:p14="http://schemas.microsoft.com/office/powerpoint/2010/main" val="2410542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Book Antiqua" panose="02040602050305030304" pitchFamily="18" charset="0"/>
              </a:rPr>
              <a:t>Other features </a:t>
            </a:r>
            <a:endParaRPr lang="zh-CN" altLang="en-US" b="1" dirty="0">
              <a:latin typeface="Book Antiqua" panose="02040602050305030304" pitchFamily="18" charset="0"/>
            </a:endParaRPr>
          </a:p>
        </p:txBody>
      </p:sp>
      <p:sp>
        <p:nvSpPr>
          <p:cNvPr id="3" name="内容占位符 2"/>
          <p:cNvSpPr>
            <a:spLocks noGrp="1"/>
          </p:cNvSpPr>
          <p:nvPr>
            <p:ph idx="1"/>
          </p:nvPr>
        </p:nvSpPr>
        <p:spPr>
          <a:xfrm>
            <a:off x="838200" y="1815921"/>
            <a:ext cx="10984606" cy="4361042"/>
          </a:xfrm>
        </p:spPr>
        <p:txBody>
          <a:bodyPr>
            <a:normAutofit/>
          </a:bodyPr>
          <a:lstStyle/>
          <a:p>
            <a:pPr>
              <a:lnSpc>
                <a:spcPct val="150000"/>
              </a:lnSpc>
            </a:pPr>
            <a:r>
              <a:rPr lang="en-US" altLang="zh-CN" sz="3200" b="1" dirty="0">
                <a:latin typeface="Book Antiqua" panose="02040602050305030304" pitchFamily="18" charset="0"/>
              </a:rPr>
              <a:t>Syntactic – </a:t>
            </a:r>
            <a:r>
              <a:rPr lang="en-US" altLang="zh-CN" sz="3200" b="1" dirty="0" smtClean="0">
                <a:latin typeface="Book Antiqua" panose="02040602050305030304" pitchFamily="18" charset="0"/>
              </a:rPr>
              <a:t>short, assertive sentences of identical structures </a:t>
            </a:r>
            <a:endParaRPr lang="en-US" altLang="zh-CN" sz="3200" b="1" dirty="0">
              <a:latin typeface="Book Antiqua" panose="02040602050305030304" pitchFamily="18" charset="0"/>
            </a:endParaRPr>
          </a:p>
          <a:p>
            <a:pPr>
              <a:lnSpc>
                <a:spcPct val="150000"/>
              </a:lnSpc>
            </a:pPr>
            <a:r>
              <a:rPr lang="en-US" altLang="zh-CN" sz="3200" b="1" dirty="0" smtClean="0">
                <a:latin typeface="Book Antiqua" panose="02040602050305030304" pitchFamily="18" charset="0"/>
              </a:rPr>
              <a:t>Figures </a:t>
            </a:r>
            <a:r>
              <a:rPr lang="en-US" altLang="zh-CN" sz="3200" b="1" dirty="0">
                <a:latin typeface="Book Antiqua" panose="02040602050305030304" pitchFamily="18" charset="0"/>
              </a:rPr>
              <a:t>of speech – metaphor , parallelism</a:t>
            </a:r>
          </a:p>
          <a:p>
            <a:pPr>
              <a:lnSpc>
                <a:spcPct val="150000"/>
              </a:lnSpc>
            </a:pPr>
            <a:r>
              <a:rPr lang="en-US" altLang="zh-CN" sz="3200" b="1" dirty="0">
                <a:latin typeface="Book Antiqua" panose="02040602050305030304" pitchFamily="18" charset="0"/>
              </a:rPr>
              <a:t>Discourse – prepared </a:t>
            </a:r>
            <a:r>
              <a:rPr lang="en-US" altLang="zh-CN" sz="3200" b="1" dirty="0" smtClean="0">
                <a:latin typeface="Book Antiqua" panose="02040602050305030304" pitchFamily="18" charset="0"/>
              </a:rPr>
              <a:t>speech for reading in chorus, </a:t>
            </a:r>
            <a:r>
              <a:rPr lang="en-US" altLang="zh-CN" sz="3200" b="1" dirty="0">
                <a:latin typeface="Book Antiqua" panose="02040602050305030304" pitchFamily="18" charset="0"/>
              </a:rPr>
              <a:t>highly </a:t>
            </a:r>
            <a:r>
              <a:rPr lang="en-US" altLang="zh-CN" sz="3200" b="1" dirty="0" smtClean="0">
                <a:latin typeface="Book Antiqua" panose="02040602050305030304" pitchFamily="18" charset="0"/>
              </a:rPr>
              <a:t>ritualized</a:t>
            </a:r>
            <a:r>
              <a:rPr lang="en-US" altLang="zh-CN" sz="3200" b="1" dirty="0">
                <a:latin typeface="Book Antiqua" panose="02040602050305030304" pitchFamily="18" charset="0"/>
              </a:rPr>
              <a:t> </a:t>
            </a:r>
            <a:endParaRPr lang="zh-CN" altLang="en-US" sz="3200" b="1" dirty="0">
              <a:latin typeface="Book Antiqua" panose="02040602050305030304" pitchFamily="18" charset="0"/>
            </a:endParaRPr>
          </a:p>
          <a:p>
            <a:endParaRPr lang="zh-CN" altLang="en-US" sz="3200" dirty="0">
              <a:latin typeface="Book Antiqua" panose="02040602050305030304" pitchFamily="18" charset="0"/>
            </a:endParaRPr>
          </a:p>
        </p:txBody>
      </p:sp>
    </p:spTree>
    <p:extLst>
      <p:ext uri="{BB962C8B-B14F-4D97-AF65-F5344CB8AC3E}">
        <p14:creationId xmlns:p14="http://schemas.microsoft.com/office/powerpoint/2010/main" val="39459182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3944" y="167425"/>
            <a:ext cx="11178862" cy="6478073"/>
          </a:xfrm>
        </p:spPr>
        <p:txBody>
          <a:bodyPr>
            <a:normAutofit fontScale="92500"/>
          </a:bodyPr>
          <a:lstStyle/>
          <a:p>
            <a:pPr>
              <a:lnSpc>
                <a:spcPct val="150000"/>
              </a:lnSpc>
            </a:pPr>
            <a:r>
              <a:rPr lang="zh-CN" altLang="en-US" sz="3200" dirty="0">
                <a:latin typeface="黑体" panose="02010609060101010101" pitchFamily="49" charset="-122"/>
                <a:ea typeface="黑体" panose="02010609060101010101" pitchFamily="49" charset="-122"/>
              </a:rPr>
              <a:t>永夜终至，吾辈铭记，巍巍大任，死亦无终。 </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无</a:t>
            </a:r>
            <a:r>
              <a:rPr lang="zh-CN" altLang="en-US" sz="3200" dirty="0">
                <a:latin typeface="黑体" panose="02010609060101010101" pitchFamily="49" charset="-122"/>
                <a:ea typeface="黑体" panose="02010609060101010101" pitchFamily="49" charset="-122"/>
              </a:rPr>
              <a:t>享妻爱，不履寸土，决绝子嗣，身归兄弟。 </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何</a:t>
            </a:r>
            <a:r>
              <a:rPr lang="zh-CN" altLang="en-US" sz="3200" dirty="0">
                <a:latin typeface="黑体" panose="02010609060101010101" pitchFamily="49" charset="-122"/>
                <a:ea typeface="黑体" panose="02010609060101010101" pitchFamily="49" charset="-122"/>
              </a:rPr>
              <a:t>言无冕，兄弟所望，何争俗荣，袍泽同心</a:t>
            </a:r>
            <a:r>
              <a:rPr lang="zh-CN" altLang="en-US" sz="3200" dirty="0" smtClean="0">
                <a:latin typeface="黑体" panose="02010609060101010101" pitchFamily="49" charset="-122"/>
                <a:ea typeface="黑体" panose="02010609060101010101" pitchFamily="49" charset="-122"/>
              </a:rPr>
              <a:t>，</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尽忠</a:t>
            </a:r>
            <a:r>
              <a:rPr lang="zh-CN" altLang="en-US" sz="3200" dirty="0">
                <a:latin typeface="黑体" panose="02010609060101010101" pitchFamily="49" charset="-122"/>
                <a:ea typeface="黑体" panose="02010609060101010101" pitchFamily="49" charset="-122"/>
              </a:rPr>
              <a:t>职守，生死于斯，心念所归，无惧无退。 </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铸</a:t>
            </a:r>
            <a:r>
              <a:rPr lang="zh-CN" altLang="en-US" sz="3200" dirty="0">
                <a:latin typeface="黑体" panose="02010609060101010101" pitchFamily="49" charset="-122"/>
                <a:ea typeface="黑体" panose="02010609060101010101" pitchFamily="49" charset="-122"/>
              </a:rPr>
              <a:t>兵利剑，暗夜无当；凝聚础石，长城屹立</a:t>
            </a:r>
            <a:r>
              <a:rPr lang="zh-CN" altLang="en-US" sz="3200" dirty="0" smtClean="0">
                <a:latin typeface="黑体" panose="02010609060101010101" pitchFamily="49" charset="-122"/>
                <a:ea typeface="黑体" panose="02010609060101010101" pitchFamily="49" charset="-122"/>
              </a:rPr>
              <a:t>；</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腾</a:t>
            </a:r>
            <a:r>
              <a:rPr lang="zh-CN" altLang="en-US" sz="3200" dirty="0">
                <a:latin typeface="黑体" panose="02010609060101010101" pitchFamily="49" charset="-122"/>
                <a:ea typeface="黑体" panose="02010609060101010101" pitchFamily="49" charset="-122"/>
              </a:rPr>
              <a:t>焰熊熊，炽烈华光；耀耀破晓，璨以晨光</a:t>
            </a:r>
            <a:r>
              <a:rPr lang="zh-CN" altLang="en-US" sz="3200" dirty="0" smtClean="0">
                <a:latin typeface="黑体" panose="02010609060101010101" pitchFamily="49" charset="-122"/>
                <a:ea typeface="黑体" panose="02010609060101010101" pitchFamily="49" charset="-122"/>
              </a:rPr>
              <a:t>；</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鸣</a:t>
            </a:r>
            <a:r>
              <a:rPr lang="zh-CN" altLang="en-US" sz="3200" dirty="0">
                <a:latin typeface="黑体" panose="02010609060101010101" pitchFamily="49" charset="-122"/>
                <a:ea typeface="黑体" panose="02010609060101010101" pitchFamily="49" charset="-122"/>
              </a:rPr>
              <a:t>无尽之号角，警外患之袭扰；锻坚钢之神盾，固王国之永宁。 </a:t>
            </a:r>
            <a:endParaRPr lang="en-US" altLang="zh-CN" sz="3200" dirty="0" smtClean="0">
              <a:latin typeface="黑体" panose="02010609060101010101" pitchFamily="49" charset="-122"/>
              <a:ea typeface="黑体" panose="02010609060101010101" pitchFamily="49" charset="-122"/>
            </a:endParaRPr>
          </a:p>
          <a:p>
            <a:pPr>
              <a:lnSpc>
                <a:spcPct val="150000"/>
              </a:lnSpc>
            </a:pPr>
            <a:r>
              <a:rPr lang="zh-CN" altLang="en-US" sz="3200" dirty="0" smtClean="0">
                <a:latin typeface="黑体" panose="02010609060101010101" pitchFamily="49" charset="-122"/>
                <a:ea typeface="黑体" panose="02010609060101010101" pitchFamily="49" charset="-122"/>
              </a:rPr>
              <a:t>于今</a:t>
            </a:r>
            <a:r>
              <a:rPr lang="zh-CN" altLang="en-US" sz="3200" dirty="0">
                <a:latin typeface="黑体" panose="02010609060101010101" pitchFamily="49" charset="-122"/>
                <a:ea typeface="黑体" panose="02010609060101010101" pitchFamily="49" charset="-122"/>
              </a:rPr>
              <a:t>挺身，奉以生命，以夜为始，死亦无终。</a:t>
            </a:r>
          </a:p>
        </p:txBody>
      </p:sp>
    </p:spTree>
    <p:extLst>
      <p:ext uri="{BB962C8B-B14F-4D97-AF65-F5344CB8AC3E}">
        <p14:creationId xmlns:p14="http://schemas.microsoft.com/office/powerpoint/2010/main" val="1363619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Book Antiqua" panose="02040602050305030304" pitchFamily="18" charset="0"/>
              </a:rPr>
              <a:t>Vows</a:t>
            </a:r>
            <a:endParaRPr lang="zh-CN" altLang="en-US" b="1" dirty="0">
              <a:latin typeface="Book Antiqua" panose="02040602050305030304" pitchFamily="18" charset="0"/>
            </a:endParaRP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844599" y="4093453"/>
            <a:ext cx="4517528" cy="2188654"/>
          </a:xfrm>
          <a:prstGeom prst="rect">
            <a:avLst/>
          </a:prstGeom>
        </p:spPr>
      </p:pic>
      <p:pic>
        <p:nvPicPr>
          <p:cNvPr id="5" name="图片 4"/>
          <p:cNvPicPr>
            <a:picLocks noChangeAspect="1"/>
          </p:cNvPicPr>
          <p:nvPr/>
        </p:nvPicPr>
        <p:blipFill>
          <a:blip r:embed="rId3"/>
          <a:stretch>
            <a:fillRect/>
          </a:stretch>
        </p:blipFill>
        <p:spPr>
          <a:xfrm>
            <a:off x="838200" y="1650469"/>
            <a:ext cx="4581296" cy="3432167"/>
          </a:xfrm>
          <a:prstGeom prst="rect">
            <a:avLst/>
          </a:prstGeom>
        </p:spPr>
      </p:pic>
      <p:pic>
        <p:nvPicPr>
          <p:cNvPr id="6" name="图片 5"/>
          <p:cNvPicPr>
            <a:picLocks noChangeAspect="1"/>
          </p:cNvPicPr>
          <p:nvPr/>
        </p:nvPicPr>
        <p:blipFill>
          <a:blip r:embed="rId4"/>
          <a:stretch>
            <a:fillRect/>
          </a:stretch>
        </p:blipFill>
        <p:spPr>
          <a:xfrm>
            <a:off x="5726846" y="586297"/>
            <a:ext cx="4286250" cy="3267075"/>
          </a:xfrm>
          <a:prstGeom prst="rect">
            <a:avLst/>
          </a:prstGeom>
        </p:spPr>
      </p:pic>
    </p:spTree>
    <p:extLst>
      <p:ext uri="{BB962C8B-B14F-4D97-AF65-F5344CB8AC3E}">
        <p14:creationId xmlns:p14="http://schemas.microsoft.com/office/powerpoint/2010/main" val="3850268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43945" y="425003"/>
            <a:ext cx="9773232" cy="1191073"/>
          </a:xfrm>
        </p:spPr>
        <p:txBody>
          <a:bodyPr>
            <a:normAutofit/>
          </a:bodyPr>
          <a:lstStyle/>
          <a:p>
            <a:pPr eaLnBrk="1" hangingPunct="1"/>
            <a:r>
              <a:rPr lang="en-US" altLang="zh-CN" b="1" dirty="0">
                <a:latin typeface="Book Antiqua" panose="02040602050305030304" pitchFamily="18" charset="0"/>
              </a:rPr>
              <a:t>Summary: key issues in stylistics</a:t>
            </a:r>
          </a:p>
        </p:txBody>
      </p:sp>
      <p:sp>
        <p:nvSpPr>
          <p:cNvPr id="20483" name="Rectangle 3"/>
          <p:cNvSpPr>
            <a:spLocks noGrp="1" noChangeArrowheads="1"/>
          </p:cNvSpPr>
          <p:nvPr>
            <p:ph type="body" idx="1"/>
          </p:nvPr>
        </p:nvSpPr>
        <p:spPr>
          <a:xfrm>
            <a:off x="875764" y="1725768"/>
            <a:ext cx="10573554" cy="4943321"/>
          </a:xfrm>
        </p:spPr>
        <p:txBody>
          <a:bodyPr>
            <a:normAutofit/>
          </a:bodyPr>
          <a:lstStyle/>
          <a:p>
            <a:pPr eaLnBrk="1" hangingPunct="1">
              <a:lnSpc>
                <a:spcPct val="150000"/>
              </a:lnSpc>
            </a:pPr>
            <a:r>
              <a:rPr lang="en-US" altLang="zh-CN" sz="3200" b="1" dirty="0" smtClean="0">
                <a:latin typeface="Book Antiqua" panose="02040602050305030304" pitchFamily="18" charset="0"/>
              </a:rPr>
              <a:t>Why Style – content, form, users &amp; purposes</a:t>
            </a:r>
            <a:endParaRPr lang="en-US" altLang="zh-CN" sz="3200" b="1" u="sng" dirty="0" smtClean="0">
              <a:latin typeface="Book Antiqua" panose="02040602050305030304" pitchFamily="18" charset="0"/>
            </a:endParaRPr>
          </a:p>
          <a:p>
            <a:pPr eaLnBrk="1" hangingPunct="1">
              <a:lnSpc>
                <a:spcPct val="150000"/>
              </a:lnSpc>
            </a:pPr>
            <a:r>
              <a:rPr lang="en-US" altLang="zh-CN" sz="3200" b="1" dirty="0" smtClean="0">
                <a:latin typeface="Book Antiqua" panose="02040602050305030304" pitchFamily="18" charset="0"/>
              </a:rPr>
              <a:t>Why stylistics – Texts, languages and communication </a:t>
            </a:r>
          </a:p>
          <a:p>
            <a:pPr eaLnBrk="1" hangingPunct="1">
              <a:lnSpc>
                <a:spcPct val="150000"/>
              </a:lnSpc>
            </a:pPr>
            <a:r>
              <a:rPr lang="en-US" altLang="zh-CN" sz="3200" b="1" dirty="0" smtClean="0">
                <a:latin typeface="Book Antiqua" panose="02040602050305030304" pitchFamily="18" charset="0"/>
              </a:rPr>
              <a:t>How: Stylistic features (Description + Interpretation) </a:t>
            </a:r>
          </a:p>
        </p:txBody>
      </p:sp>
    </p:spTree>
    <p:extLst>
      <p:ext uri="{BB962C8B-B14F-4D97-AF65-F5344CB8AC3E}">
        <p14:creationId xmlns:p14="http://schemas.microsoft.com/office/powerpoint/2010/main" val="770375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Book Antiqua" panose="02040602050305030304" pitchFamily="18" charset="0"/>
              </a:rPr>
              <a:t>In case you missed the last lecture … </a:t>
            </a:r>
            <a:endParaRPr lang="zh-CN" altLang="en-US" b="1" dirty="0">
              <a:latin typeface="Book Antiqua" panose="02040602050305030304" pitchFamily="18" charset="0"/>
            </a:endParaRPr>
          </a:p>
        </p:txBody>
      </p:sp>
      <p:sp>
        <p:nvSpPr>
          <p:cNvPr id="3" name="内容占位符 2"/>
          <p:cNvSpPr>
            <a:spLocks noGrp="1"/>
          </p:cNvSpPr>
          <p:nvPr>
            <p:ph idx="1"/>
          </p:nvPr>
        </p:nvSpPr>
        <p:spPr>
          <a:xfrm>
            <a:off x="1081825" y="1584101"/>
            <a:ext cx="10818253" cy="4592862"/>
          </a:xfrm>
        </p:spPr>
        <p:txBody>
          <a:bodyPr>
            <a:noAutofit/>
          </a:bodyPr>
          <a:lstStyle/>
          <a:p>
            <a:pPr>
              <a:lnSpc>
                <a:spcPct val="150000"/>
              </a:lnSpc>
            </a:pPr>
            <a:r>
              <a:rPr lang="en-US" altLang="zh-CN" sz="3200" b="1" dirty="0">
                <a:latin typeface="Book Antiqua" panose="02040602050305030304" pitchFamily="18" charset="0"/>
              </a:rPr>
              <a:t>《</a:t>
            </a:r>
            <a:r>
              <a:rPr lang="zh-CN" altLang="en-US" sz="3200" b="1" dirty="0">
                <a:latin typeface="Book Antiqua" panose="02040602050305030304" pitchFamily="18" charset="0"/>
              </a:rPr>
              <a:t>实用英语文体学</a:t>
            </a:r>
            <a:r>
              <a:rPr lang="en-US" altLang="zh-CN" sz="3200" b="1" dirty="0">
                <a:latin typeface="Book Antiqua" panose="02040602050305030304" pitchFamily="18" charset="0"/>
              </a:rPr>
              <a:t>》</a:t>
            </a:r>
            <a:r>
              <a:rPr lang="zh-CN" altLang="en-US" sz="3200" b="1" dirty="0">
                <a:latin typeface="Book Antiqua" panose="02040602050305030304" pitchFamily="18" charset="0"/>
              </a:rPr>
              <a:t>钱媛，外语教学与研究出版社，</a:t>
            </a:r>
            <a:r>
              <a:rPr lang="en-US" altLang="zh-CN" sz="3200" b="1" dirty="0">
                <a:latin typeface="Book Antiqua" panose="02040602050305030304" pitchFamily="18" charset="0"/>
              </a:rPr>
              <a:t>2006</a:t>
            </a:r>
          </a:p>
          <a:p>
            <a:pPr>
              <a:lnSpc>
                <a:spcPct val="150000"/>
              </a:lnSpc>
            </a:pPr>
            <a:r>
              <a:rPr lang="en-US" altLang="zh-CN" sz="3200" b="1" dirty="0">
                <a:latin typeface="Book Antiqua" panose="02040602050305030304" pitchFamily="18" charset="0"/>
              </a:rPr>
              <a:t>Class performance 		10%</a:t>
            </a:r>
          </a:p>
          <a:p>
            <a:pPr>
              <a:lnSpc>
                <a:spcPct val="150000"/>
              </a:lnSpc>
            </a:pPr>
            <a:r>
              <a:rPr lang="en-US" altLang="zh-CN" sz="3200" b="1" dirty="0">
                <a:latin typeface="Book Antiqua" panose="02040602050305030304" pitchFamily="18" charset="0"/>
              </a:rPr>
              <a:t>Assignments 			20%</a:t>
            </a:r>
          </a:p>
          <a:p>
            <a:pPr>
              <a:lnSpc>
                <a:spcPct val="150000"/>
              </a:lnSpc>
            </a:pPr>
            <a:r>
              <a:rPr lang="en-US" altLang="zh-CN" sz="3200" b="1" dirty="0">
                <a:latin typeface="Book Antiqua" panose="02040602050305030304" pitchFamily="18" charset="0"/>
              </a:rPr>
              <a:t>Quiz 					30%</a:t>
            </a:r>
          </a:p>
          <a:p>
            <a:pPr>
              <a:lnSpc>
                <a:spcPct val="150000"/>
              </a:lnSpc>
            </a:pPr>
            <a:r>
              <a:rPr lang="en-US" altLang="zh-CN" sz="3200" b="1" dirty="0">
                <a:latin typeface="Book Antiqua" panose="02040602050305030304" pitchFamily="18" charset="0"/>
              </a:rPr>
              <a:t>Final paper 				40%</a:t>
            </a:r>
          </a:p>
          <a:p>
            <a:pPr>
              <a:lnSpc>
                <a:spcPct val="150000"/>
              </a:lnSpc>
            </a:pPr>
            <a:endParaRPr lang="zh-CN" altLang="en-US" sz="3200" b="1" dirty="0">
              <a:latin typeface="Book Antiqua" panose="02040602050305030304" pitchFamily="18" charset="0"/>
            </a:endParaRPr>
          </a:p>
        </p:txBody>
      </p:sp>
    </p:spTree>
    <p:extLst>
      <p:ext uri="{BB962C8B-B14F-4D97-AF65-F5344CB8AC3E}">
        <p14:creationId xmlns:p14="http://schemas.microsoft.com/office/powerpoint/2010/main" val="3603540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hangingPunct="1"/>
            <a:r>
              <a:rPr lang="en-US" altLang="zh-CN" b="1" dirty="0" smtClean="0">
                <a:latin typeface="Book Antiqua" panose="02040602050305030304" pitchFamily="18" charset="0"/>
              </a:rPr>
              <a:t>Next week: </a:t>
            </a:r>
            <a:r>
              <a:rPr lang="en-US" altLang="zh-CN" b="1" u="sng" dirty="0" smtClean="0">
                <a:latin typeface="Book Antiqua" panose="02040602050305030304" pitchFamily="18" charset="0"/>
              </a:rPr>
              <a:t>Lexical</a:t>
            </a:r>
            <a:r>
              <a:rPr lang="en-US" altLang="zh-CN" b="1" dirty="0" smtClean="0">
                <a:latin typeface="Book Antiqua" panose="02040602050305030304" pitchFamily="18" charset="0"/>
              </a:rPr>
              <a:t> features</a:t>
            </a:r>
            <a:endParaRPr lang="en-US" altLang="zh-CN" b="1" dirty="0">
              <a:latin typeface="Book Antiqua" panose="02040602050305030304" pitchFamily="18" charset="0"/>
            </a:endParaRPr>
          </a:p>
        </p:txBody>
      </p:sp>
      <p:sp>
        <p:nvSpPr>
          <p:cNvPr id="22531" name="Rectangle 3"/>
          <p:cNvSpPr>
            <a:spLocks noGrp="1" noChangeArrowheads="1"/>
          </p:cNvSpPr>
          <p:nvPr>
            <p:ph type="body" idx="1"/>
          </p:nvPr>
        </p:nvSpPr>
        <p:spPr>
          <a:xfrm>
            <a:off x="1107583" y="1690688"/>
            <a:ext cx="10406129" cy="4774506"/>
          </a:xfrm>
        </p:spPr>
        <p:txBody>
          <a:bodyPr>
            <a:normAutofit/>
          </a:bodyPr>
          <a:lstStyle/>
          <a:p>
            <a:pPr>
              <a:lnSpc>
                <a:spcPct val="150000"/>
              </a:lnSpc>
            </a:pPr>
            <a:r>
              <a:rPr lang="en-US" altLang="zh-CN" sz="3200" b="1" dirty="0" smtClean="0">
                <a:latin typeface="Book Antiqua" panose="02040602050305030304" pitchFamily="18" charset="0"/>
                <a:sym typeface="Wingdings" panose="05000000000000000000" pitchFamily="2" charset="2"/>
              </a:rPr>
              <a:t>ROLL CALL</a:t>
            </a:r>
          </a:p>
          <a:p>
            <a:pPr>
              <a:lnSpc>
                <a:spcPct val="150000"/>
              </a:lnSpc>
            </a:pPr>
            <a:r>
              <a:rPr lang="en-US" altLang="zh-CN" sz="3200" b="1" dirty="0" smtClean="0">
                <a:latin typeface="Book Antiqua" panose="02040602050305030304" pitchFamily="18" charset="0"/>
                <a:sym typeface="Wingdings" panose="05000000000000000000" pitchFamily="2" charset="2"/>
              </a:rPr>
              <a:t> different types of words</a:t>
            </a:r>
          </a:p>
          <a:p>
            <a:pPr eaLnBrk="1" hangingPunct="1">
              <a:lnSpc>
                <a:spcPct val="150000"/>
              </a:lnSpc>
            </a:pPr>
            <a:r>
              <a:rPr lang="en-US" altLang="zh-CN" sz="3200" b="1" dirty="0" smtClean="0">
                <a:latin typeface="Book Antiqua" panose="02040602050305030304" pitchFamily="18" charset="0"/>
                <a:sym typeface="Wingdings" panose="05000000000000000000" pitchFamily="2" charset="2"/>
              </a:rPr>
              <a:t> creation of new words</a:t>
            </a:r>
          </a:p>
          <a:p>
            <a:pPr eaLnBrk="1" hangingPunct="1">
              <a:lnSpc>
                <a:spcPct val="150000"/>
              </a:lnSpc>
            </a:pPr>
            <a:r>
              <a:rPr lang="en-US" altLang="zh-CN" sz="3200" b="1" dirty="0" smtClean="0">
                <a:latin typeface="Book Antiqua" panose="02040602050305030304" pitchFamily="18" charset="0"/>
                <a:sym typeface="Wingdings" panose="05000000000000000000" pitchFamily="2" charset="2"/>
              </a:rPr>
              <a:t> English words of different origins</a:t>
            </a:r>
          </a:p>
          <a:p>
            <a:pPr eaLnBrk="1" hangingPunct="1">
              <a:lnSpc>
                <a:spcPct val="150000"/>
              </a:lnSpc>
            </a:pPr>
            <a:r>
              <a:rPr lang="en-US" altLang="zh-CN" sz="3200" b="1" dirty="0" smtClean="0">
                <a:latin typeface="Book Antiqua" panose="02040602050305030304" pitchFamily="18" charset="0"/>
                <a:sym typeface="Wingdings" panose="05000000000000000000" pitchFamily="2" charset="2"/>
              </a:rPr>
              <a:t> register</a:t>
            </a:r>
            <a:r>
              <a:rPr lang="zh-CN" altLang="en-US" sz="3200" b="1" dirty="0" smtClean="0">
                <a:latin typeface="Book Antiqua" panose="02040602050305030304" pitchFamily="18" charset="0"/>
                <a:sym typeface="Wingdings" panose="05000000000000000000" pitchFamily="2" charset="2"/>
              </a:rPr>
              <a:t>（语域）</a:t>
            </a:r>
            <a:r>
              <a:rPr lang="en-US" altLang="zh-CN" sz="3200" b="1" dirty="0" smtClean="0">
                <a:latin typeface="Book Antiqua" panose="02040602050305030304" pitchFamily="18" charset="0"/>
                <a:sym typeface="Wingdings" panose="05000000000000000000" pitchFamily="2" charset="2"/>
              </a:rPr>
              <a:t>and word choices</a:t>
            </a:r>
          </a:p>
          <a:p>
            <a:pPr eaLnBrk="1" hangingPunct="1">
              <a:lnSpc>
                <a:spcPct val="150000"/>
              </a:lnSpc>
            </a:pPr>
            <a:endParaRPr lang="en-US" altLang="zh-CN" sz="3200" b="1" dirty="0" smtClean="0">
              <a:latin typeface="Book Antiqua" panose="02040602050305030304" pitchFamily="18" charset="0"/>
            </a:endParaRPr>
          </a:p>
        </p:txBody>
      </p:sp>
    </p:spTree>
    <p:extLst>
      <p:ext uri="{BB962C8B-B14F-4D97-AF65-F5344CB8AC3E}">
        <p14:creationId xmlns:p14="http://schemas.microsoft.com/office/powerpoint/2010/main" val="2665435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l" eaLnBrk="1" hangingPunct="1"/>
            <a:r>
              <a:rPr lang="en-US" altLang="zh-CN" b="1" dirty="0" smtClean="0">
                <a:latin typeface="Book Antiqua" panose="02040602050305030304" pitchFamily="18" charset="0"/>
              </a:rPr>
              <a:t>Text 1</a:t>
            </a:r>
          </a:p>
        </p:txBody>
      </p:sp>
      <p:pic>
        <p:nvPicPr>
          <p:cNvPr id="5123" name="Picture 3" descr="4860885AA"/>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571186" y="139520"/>
            <a:ext cx="4025900" cy="6477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14297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a:xfrm>
            <a:off x="680433" y="341313"/>
            <a:ext cx="8229600" cy="1143000"/>
          </a:xfrm>
        </p:spPr>
        <p:txBody>
          <a:bodyPr/>
          <a:lstStyle/>
          <a:p>
            <a:pPr algn="l" eaLnBrk="1" hangingPunct="1"/>
            <a:r>
              <a:rPr lang="en-US" altLang="zh-CN" b="1" dirty="0" smtClean="0">
                <a:latin typeface="Book Antiqua" panose="02040602050305030304" pitchFamily="18" charset="0"/>
              </a:rPr>
              <a:t>Text 2</a:t>
            </a:r>
          </a:p>
        </p:txBody>
      </p:sp>
      <p:sp>
        <p:nvSpPr>
          <p:cNvPr id="2" name="内容占位符 1"/>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464261" y="0"/>
            <a:ext cx="5599056" cy="8844574"/>
          </a:xfrm>
          <a:prstGeom prst="rect">
            <a:avLst/>
          </a:prstGeom>
        </p:spPr>
      </p:pic>
    </p:spTree>
    <p:extLst>
      <p:ext uri="{BB962C8B-B14F-4D97-AF65-F5344CB8AC3E}">
        <p14:creationId xmlns:p14="http://schemas.microsoft.com/office/powerpoint/2010/main" val="1666999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r>
              <a:rPr lang="en-US" altLang="zh-CN" b="1" dirty="0" smtClean="0">
                <a:latin typeface="Book Antiqua" panose="02040602050305030304" pitchFamily="18" charset="0"/>
              </a:rPr>
              <a:t>Text 3</a:t>
            </a:r>
          </a:p>
        </p:txBody>
      </p:sp>
      <p:sp>
        <p:nvSpPr>
          <p:cNvPr id="7171" name="Rectangle 3"/>
          <p:cNvSpPr>
            <a:spLocks noGrp="1" noChangeArrowheads="1"/>
          </p:cNvSpPr>
          <p:nvPr>
            <p:ph type="body" idx="1"/>
          </p:nvPr>
        </p:nvSpPr>
        <p:spPr>
          <a:xfrm>
            <a:off x="838201" y="1690688"/>
            <a:ext cx="10773176" cy="4435476"/>
          </a:xfrm>
        </p:spPr>
        <p:txBody>
          <a:bodyPr>
            <a:normAutofit/>
          </a:bodyPr>
          <a:lstStyle/>
          <a:p>
            <a:pPr eaLnBrk="1" hangingPunct="1">
              <a:lnSpc>
                <a:spcPct val="150000"/>
              </a:lnSpc>
            </a:pPr>
            <a:r>
              <a:rPr lang="en-US" altLang="zh-CN" sz="3200" b="1" i="1" dirty="0" smtClean="0">
                <a:latin typeface="Book Antiqua" panose="02040602050305030304" pitchFamily="18" charset="0"/>
              </a:rPr>
              <a:t>Hiroshima – A city (pop. 542 000) of Honshu, Japan. It was largely destroyed by an American atomic bomb (6 Aug. 1945), the first used in warfare. After reconstruction the city became an active port, with paper and canning industries. </a:t>
            </a:r>
            <a:endParaRPr lang="en-US" altLang="zh-CN" sz="3200" dirty="0" smtClean="0"/>
          </a:p>
        </p:txBody>
      </p:sp>
    </p:spTree>
    <p:extLst>
      <p:ext uri="{BB962C8B-B14F-4D97-AF65-F5344CB8AC3E}">
        <p14:creationId xmlns:p14="http://schemas.microsoft.com/office/powerpoint/2010/main" val="2246707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b="1" dirty="0">
                <a:latin typeface="Book Antiqua" panose="02040602050305030304" pitchFamily="18" charset="0"/>
              </a:rPr>
              <a:t>Text</a:t>
            </a:r>
            <a:r>
              <a:rPr lang="en-US" altLang="zh-CN" sz="4000" b="1" dirty="0">
                <a:latin typeface="Book Antiqua" panose="02040602050305030304" pitchFamily="18" charset="0"/>
              </a:rPr>
              <a:t> 4: Hiroshima </a:t>
            </a:r>
            <a:r>
              <a:rPr lang="en-US" altLang="zh-CN" sz="3200" i="1" dirty="0">
                <a:latin typeface="Book Antiqua" panose="02040602050305030304" pitchFamily="18" charset="0"/>
              </a:rPr>
              <a:t>by Naomi </a:t>
            </a:r>
            <a:r>
              <a:rPr lang="en-US" altLang="zh-CN" sz="3200" i="1" dirty="0" err="1">
                <a:latin typeface="Book Antiqua" panose="02040602050305030304" pitchFamily="18" charset="0"/>
              </a:rPr>
              <a:t>Replansky</a:t>
            </a:r>
            <a:endParaRPr lang="en-US" altLang="zh-CN" sz="3200" i="1" dirty="0">
              <a:latin typeface="Book Antiqua" panose="02040602050305030304" pitchFamily="18" charset="0"/>
            </a:endParaRPr>
          </a:p>
        </p:txBody>
      </p:sp>
      <p:sp>
        <p:nvSpPr>
          <p:cNvPr id="9219" name="Rectangle 3"/>
          <p:cNvSpPr>
            <a:spLocks noGrp="1" noChangeArrowheads="1"/>
          </p:cNvSpPr>
          <p:nvPr>
            <p:ph type="body" idx="1"/>
          </p:nvPr>
        </p:nvSpPr>
        <p:spPr>
          <a:xfrm>
            <a:off x="1081825" y="1690688"/>
            <a:ext cx="10457644" cy="4435476"/>
          </a:xfrm>
        </p:spPr>
        <p:txBody>
          <a:bodyPr>
            <a:normAutofit/>
          </a:bodyPr>
          <a:lstStyle/>
          <a:p>
            <a:pPr eaLnBrk="1" hangingPunct="1">
              <a:lnSpc>
                <a:spcPct val="150000"/>
              </a:lnSpc>
            </a:pPr>
            <a:r>
              <a:rPr lang="en-US" altLang="zh-CN" sz="3200" b="1" i="1" dirty="0" smtClean="0">
                <a:latin typeface="Book Antiqua" panose="02040602050305030304" pitchFamily="18" charset="0"/>
              </a:rPr>
              <a:t>My spoon was lifted when the bomb came down</a:t>
            </a:r>
          </a:p>
          <a:p>
            <a:pPr eaLnBrk="1" hangingPunct="1">
              <a:lnSpc>
                <a:spcPct val="150000"/>
              </a:lnSpc>
            </a:pPr>
            <a:r>
              <a:rPr lang="en-US" altLang="zh-CN" sz="3200" b="1" i="1" dirty="0" smtClean="0">
                <a:latin typeface="Book Antiqua" panose="02040602050305030304" pitchFamily="18" charset="0"/>
              </a:rPr>
              <a:t>That left no face, no hand, no spoon to hold.</a:t>
            </a:r>
          </a:p>
          <a:p>
            <a:pPr eaLnBrk="1" hangingPunct="1">
              <a:lnSpc>
                <a:spcPct val="150000"/>
              </a:lnSpc>
            </a:pPr>
            <a:r>
              <a:rPr lang="en-US" altLang="zh-CN" sz="3200" b="1" i="1" dirty="0" smtClean="0">
                <a:latin typeface="Book Antiqua" panose="02040602050305030304" pitchFamily="18" charset="0"/>
              </a:rPr>
              <a:t>Two hundred thousand died in my home town</a:t>
            </a:r>
          </a:p>
          <a:p>
            <a:pPr eaLnBrk="1" hangingPunct="1">
              <a:lnSpc>
                <a:spcPct val="150000"/>
              </a:lnSpc>
            </a:pPr>
            <a:r>
              <a:rPr lang="en-US" altLang="zh-CN" sz="3200" b="1" i="1" dirty="0" smtClean="0">
                <a:latin typeface="Book Antiqua" panose="02040602050305030304" pitchFamily="18" charset="0"/>
              </a:rPr>
              <a:t>This came to pass before my soup was cold.</a:t>
            </a:r>
            <a:r>
              <a:rPr lang="en-US" altLang="zh-CN" sz="3200" b="1" dirty="0" smtClean="0">
                <a:latin typeface="Book Antiqua" panose="02040602050305030304" pitchFamily="18" charset="0"/>
              </a:rPr>
              <a:t> </a:t>
            </a:r>
          </a:p>
        </p:txBody>
      </p:sp>
    </p:spTree>
    <p:extLst>
      <p:ext uri="{BB962C8B-B14F-4D97-AF65-F5344CB8AC3E}">
        <p14:creationId xmlns:p14="http://schemas.microsoft.com/office/powerpoint/2010/main" val="1629016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707860" y="274638"/>
            <a:ext cx="9798676" cy="868362"/>
          </a:xfrm>
        </p:spPr>
        <p:txBody>
          <a:bodyPr/>
          <a:lstStyle/>
          <a:p>
            <a:r>
              <a:rPr lang="en-US" altLang="zh-CN" b="1" dirty="0" smtClean="0">
                <a:latin typeface="Book Antiqua" panose="02040602050305030304" pitchFamily="18" charset="0"/>
              </a:rPr>
              <a:t>Text 5</a:t>
            </a:r>
            <a:endParaRPr lang="zh-CN" altLang="en-US" b="1" dirty="0" smtClean="0">
              <a:latin typeface="Book Antiqua" panose="02040602050305030304" pitchFamily="18" charset="0"/>
            </a:endParaRPr>
          </a:p>
        </p:txBody>
      </p:sp>
      <p:pic>
        <p:nvPicPr>
          <p:cNvPr id="10243" name="Picture 2" descr="text 的图像结果"/>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96991" y="274638"/>
            <a:ext cx="7982277" cy="6186406"/>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382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76518" y="583732"/>
            <a:ext cx="9708524" cy="917575"/>
          </a:xfrm>
        </p:spPr>
        <p:txBody>
          <a:bodyPr>
            <a:normAutofit/>
          </a:bodyPr>
          <a:lstStyle/>
          <a:p>
            <a:pPr eaLnBrk="1" hangingPunct="1"/>
            <a:r>
              <a:rPr lang="en-US" altLang="zh-CN" b="1" dirty="0" smtClean="0">
                <a:solidFill>
                  <a:srgbClr val="003300"/>
                </a:solidFill>
                <a:latin typeface="Book Antiqua" panose="02040602050305030304" pitchFamily="18" charset="0"/>
              </a:rPr>
              <a:t>Why different styles? </a:t>
            </a:r>
            <a:endParaRPr lang="en-US" altLang="zh-CN" b="1" dirty="0">
              <a:solidFill>
                <a:srgbClr val="003300"/>
              </a:solidFill>
              <a:latin typeface="Book Antiqua" panose="02040602050305030304" pitchFamily="18" charset="0"/>
            </a:endParaRPr>
          </a:p>
        </p:txBody>
      </p:sp>
      <p:sp>
        <p:nvSpPr>
          <p:cNvPr id="11267" name="Rectangle 3"/>
          <p:cNvSpPr>
            <a:spLocks noGrp="1" noChangeArrowheads="1"/>
          </p:cNvSpPr>
          <p:nvPr>
            <p:ph type="body" idx="1"/>
          </p:nvPr>
        </p:nvSpPr>
        <p:spPr>
          <a:xfrm>
            <a:off x="309093" y="1814847"/>
            <a:ext cx="11689724" cy="4470044"/>
          </a:xfrm>
        </p:spPr>
        <p:txBody>
          <a:bodyPr>
            <a:normAutofit/>
          </a:bodyPr>
          <a:lstStyle/>
          <a:p>
            <a:pPr eaLnBrk="1" hangingPunct="1">
              <a:lnSpc>
                <a:spcPct val="150000"/>
              </a:lnSpc>
            </a:pPr>
            <a:r>
              <a:rPr lang="en-US" altLang="zh-CN" sz="3200" b="1" dirty="0" smtClean="0">
                <a:latin typeface="Book Antiqua" panose="02040602050305030304" pitchFamily="18" charset="0"/>
              </a:rPr>
              <a:t>Style as saying different things in different contexts (</a:t>
            </a:r>
            <a:r>
              <a:rPr lang="en-US" altLang="zh-CN" sz="3200" b="1" dirty="0" smtClean="0">
                <a:solidFill>
                  <a:srgbClr val="CC0000"/>
                </a:solidFill>
                <a:latin typeface="Book Antiqua" panose="02040602050305030304" pitchFamily="18" charset="0"/>
              </a:rPr>
              <a:t>content</a:t>
            </a:r>
            <a:r>
              <a:rPr lang="en-US" altLang="zh-CN" sz="3200" b="1" dirty="0" smtClean="0">
                <a:latin typeface="Book Antiqua" panose="02040602050305030304" pitchFamily="18" charset="0"/>
              </a:rPr>
              <a:t>) </a:t>
            </a:r>
          </a:p>
          <a:p>
            <a:pPr eaLnBrk="1" hangingPunct="1">
              <a:lnSpc>
                <a:spcPct val="150000"/>
              </a:lnSpc>
            </a:pPr>
            <a:r>
              <a:rPr lang="en-US" altLang="zh-CN" sz="3200" b="1" dirty="0" smtClean="0">
                <a:latin typeface="Book Antiqua" panose="02040602050305030304" pitchFamily="18" charset="0"/>
              </a:rPr>
              <a:t>Style as saying the same thing in different ways. (</a:t>
            </a:r>
            <a:r>
              <a:rPr lang="en-US" altLang="zh-CN" sz="3200" b="1" dirty="0" smtClean="0">
                <a:solidFill>
                  <a:srgbClr val="000099"/>
                </a:solidFill>
                <a:latin typeface="Book Antiqua" panose="02040602050305030304" pitchFamily="18" charset="0"/>
              </a:rPr>
              <a:t>form</a:t>
            </a:r>
            <a:r>
              <a:rPr lang="en-US" altLang="zh-CN" sz="3200" b="1" dirty="0" smtClean="0">
                <a:latin typeface="Book Antiqua" panose="02040602050305030304" pitchFamily="18" charset="0"/>
              </a:rPr>
              <a:t>) </a:t>
            </a:r>
          </a:p>
          <a:p>
            <a:pPr eaLnBrk="1" hangingPunct="1">
              <a:lnSpc>
                <a:spcPct val="150000"/>
              </a:lnSpc>
            </a:pPr>
            <a:r>
              <a:rPr lang="en-US" altLang="zh-CN" sz="3200" b="1" dirty="0" smtClean="0">
                <a:latin typeface="Book Antiqua" panose="02040602050305030304" pitchFamily="18" charset="0"/>
              </a:rPr>
              <a:t>Style as speakers from different background (</a:t>
            </a:r>
            <a:r>
              <a:rPr lang="en-US" altLang="zh-CN" sz="3200" b="1" dirty="0" smtClean="0">
                <a:solidFill>
                  <a:srgbClr val="008000"/>
                </a:solidFill>
                <a:latin typeface="Book Antiqua" panose="02040602050305030304" pitchFamily="18" charset="0"/>
              </a:rPr>
              <a:t>users</a:t>
            </a:r>
            <a:r>
              <a:rPr lang="en-US" altLang="zh-CN" sz="3200" b="1" dirty="0" smtClean="0">
                <a:latin typeface="Book Antiqua" panose="02040602050305030304" pitchFamily="18" charset="0"/>
              </a:rPr>
              <a:t>) </a:t>
            </a:r>
          </a:p>
          <a:p>
            <a:pPr eaLnBrk="1" hangingPunct="1">
              <a:lnSpc>
                <a:spcPct val="150000"/>
              </a:lnSpc>
            </a:pPr>
            <a:r>
              <a:rPr lang="en-US" altLang="zh-CN" sz="3200" b="1" dirty="0" smtClean="0">
                <a:latin typeface="Book Antiqua" panose="02040602050305030304" pitchFamily="18" charset="0"/>
              </a:rPr>
              <a:t>Style as functions of texts (</a:t>
            </a:r>
            <a:r>
              <a:rPr lang="en-US" altLang="zh-CN" sz="3200" b="1" dirty="0" smtClean="0">
                <a:solidFill>
                  <a:srgbClr val="FF3399"/>
                </a:solidFill>
                <a:latin typeface="Book Antiqua" panose="02040602050305030304" pitchFamily="18" charset="0"/>
              </a:rPr>
              <a:t>function</a:t>
            </a:r>
            <a:r>
              <a:rPr lang="en-US" altLang="zh-CN" sz="3200" b="1" dirty="0" smtClean="0">
                <a:latin typeface="Book Antiqua" panose="02040602050305030304" pitchFamily="18" charset="0"/>
              </a:rPr>
              <a:t>) </a:t>
            </a:r>
          </a:p>
        </p:txBody>
      </p:sp>
    </p:spTree>
    <p:extLst>
      <p:ext uri="{BB962C8B-B14F-4D97-AF65-F5344CB8AC3E}">
        <p14:creationId xmlns:p14="http://schemas.microsoft.com/office/powerpoint/2010/main" val="34543973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00318" y="206375"/>
            <a:ext cx="10515600" cy="1325563"/>
          </a:xfrm>
        </p:spPr>
        <p:txBody>
          <a:bodyPr/>
          <a:lstStyle/>
          <a:p>
            <a:pPr eaLnBrk="1" hangingPunct="1"/>
            <a:r>
              <a:rPr lang="en-US" altLang="zh-CN" sz="4000" b="1" dirty="0" smtClean="0">
                <a:solidFill>
                  <a:srgbClr val="003300"/>
                </a:solidFill>
                <a:latin typeface="Book Antiqua" panose="02040602050305030304" pitchFamily="18" charset="0"/>
              </a:rPr>
              <a:t>Understanding “styles” </a:t>
            </a:r>
            <a:endParaRPr lang="en-US" altLang="zh-CN" sz="4000" b="1" dirty="0">
              <a:solidFill>
                <a:srgbClr val="003300"/>
              </a:solidFill>
              <a:latin typeface="Book Antiqua" panose="02040602050305030304" pitchFamily="18" charset="0"/>
            </a:endParaRPr>
          </a:p>
        </p:txBody>
      </p:sp>
      <p:sp>
        <p:nvSpPr>
          <p:cNvPr id="12291" name="Oval 3"/>
          <p:cNvSpPr>
            <a:spLocks noChangeArrowheads="1"/>
          </p:cNvSpPr>
          <p:nvPr/>
        </p:nvSpPr>
        <p:spPr bwMode="auto">
          <a:xfrm>
            <a:off x="2971800" y="1447800"/>
            <a:ext cx="3455988" cy="295275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t>CONTENT</a:t>
            </a:r>
          </a:p>
          <a:p>
            <a:pPr algn="ctr" eaLnBrk="1" hangingPunct="1">
              <a:spcBef>
                <a:spcPct val="0"/>
              </a:spcBef>
              <a:buFontTx/>
              <a:buNone/>
            </a:pPr>
            <a:endParaRPr lang="en-US" altLang="zh-CN" sz="1800" dirty="0"/>
          </a:p>
          <a:p>
            <a:pPr algn="ctr" eaLnBrk="1" hangingPunct="1">
              <a:spcBef>
                <a:spcPct val="0"/>
              </a:spcBef>
              <a:buFontTx/>
              <a:buNone/>
            </a:pPr>
            <a:endParaRPr lang="en-US" altLang="zh-CN" sz="1800" dirty="0"/>
          </a:p>
          <a:p>
            <a:pPr algn="ctr" eaLnBrk="1" hangingPunct="1">
              <a:spcBef>
                <a:spcPct val="0"/>
              </a:spcBef>
              <a:buFontTx/>
              <a:buNone/>
            </a:pPr>
            <a:endParaRPr lang="en-US" altLang="zh-CN" sz="1800" dirty="0"/>
          </a:p>
        </p:txBody>
      </p:sp>
      <p:sp>
        <p:nvSpPr>
          <p:cNvPr id="12292" name="Oval 4"/>
          <p:cNvSpPr>
            <a:spLocks noChangeArrowheads="1"/>
          </p:cNvSpPr>
          <p:nvPr/>
        </p:nvSpPr>
        <p:spPr bwMode="auto">
          <a:xfrm>
            <a:off x="5486401" y="1524001"/>
            <a:ext cx="3025775" cy="2879725"/>
          </a:xfrm>
          <a:prstGeom prst="ellipse">
            <a:avLst/>
          </a:prstGeom>
          <a:noFill/>
          <a:ln w="38100">
            <a:solidFill>
              <a:srgbClr val="3399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t>FORM</a:t>
            </a:r>
          </a:p>
          <a:p>
            <a:pPr algn="ctr" eaLnBrk="1" hangingPunct="1">
              <a:spcBef>
                <a:spcPct val="0"/>
              </a:spcBef>
              <a:buFontTx/>
              <a:buNone/>
            </a:pPr>
            <a:endParaRPr lang="en-US" altLang="zh-CN" sz="1800" dirty="0"/>
          </a:p>
          <a:p>
            <a:pPr algn="ctr" eaLnBrk="1" hangingPunct="1">
              <a:spcBef>
                <a:spcPct val="0"/>
              </a:spcBef>
              <a:buFontTx/>
              <a:buNone/>
            </a:pPr>
            <a:endParaRPr lang="en-US" altLang="zh-CN" sz="1800" dirty="0"/>
          </a:p>
          <a:p>
            <a:pPr algn="ctr" eaLnBrk="1" hangingPunct="1">
              <a:spcBef>
                <a:spcPct val="0"/>
              </a:spcBef>
              <a:buFontTx/>
              <a:buNone/>
            </a:pPr>
            <a:endParaRPr lang="en-US" altLang="zh-CN" sz="1800" dirty="0"/>
          </a:p>
          <a:p>
            <a:pPr algn="ctr" eaLnBrk="1" hangingPunct="1">
              <a:spcBef>
                <a:spcPct val="0"/>
              </a:spcBef>
              <a:buFontTx/>
              <a:buNone/>
            </a:pPr>
            <a:endParaRPr lang="en-US" altLang="zh-CN" sz="1800" dirty="0"/>
          </a:p>
        </p:txBody>
      </p:sp>
      <p:sp>
        <p:nvSpPr>
          <p:cNvPr id="12293" name="Oval 5"/>
          <p:cNvSpPr>
            <a:spLocks noChangeArrowheads="1"/>
          </p:cNvSpPr>
          <p:nvPr/>
        </p:nvSpPr>
        <p:spPr bwMode="auto">
          <a:xfrm>
            <a:off x="3124200" y="3505200"/>
            <a:ext cx="3384550" cy="3024188"/>
          </a:xfrm>
          <a:prstGeom prst="ellipse">
            <a:avLst/>
          </a:prstGeom>
          <a:noFill/>
          <a:ln w="38100">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t>USER</a:t>
            </a:r>
          </a:p>
        </p:txBody>
      </p:sp>
      <p:sp>
        <p:nvSpPr>
          <p:cNvPr id="12294" name="Oval 6"/>
          <p:cNvSpPr>
            <a:spLocks noChangeArrowheads="1"/>
          </p:cNvSpPr>
          <p:nvPr/>
        </p:nvSpPr>
        <p:spPr bwMode="auto">
          <a:xfrm>
            <a:off x="5421247" y="3338892"/>
            <a:ext cx="3241675" cy="3024188"/>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t>FUNCTION</a:t>
            </a:r>
          </a:p>
        </p:txBody>
      </p:sp>
    </p:spTree>
    <p:extLst>
      <p:ext uri="{BB962C8B-B14F-4D97-AF65-F5344CB8AC3E}">
        <p14:creationId xmlns:p14="http://schemas.microsoft.com/office/powerpoint/2010/main" val="703080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743</Words>
  <Application>Microsoft Office PowerPoint</Application>
  <PresentationFormat>宽屏</PresentationFormat>
  <Paragraphs>96</Paragraphs>
  <Slides>26</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 Light</vt:lpstr>
      <vt:lpstr>黑体</vt:lpstr>
      <vt:lpstr>宋体</vt:lpstr>
      <vt:lpstr>Arial</vt:lpstr>
      <vt:lpstr>Book Antiqua</vt:lpstr>
      <vt:lpstr>Wingdings</vt:lpstr>
      <vt:lpstr>Office 主题​​</vt:lpstr>
      <vt:lpstr>English Stylistics</vt:lpstr>
      <vt:lpstr>Today’s lecture </vt:lpstr>
      <vt:lpstr>Text 1</vt:lpstr>
      <vt:lpstr>Text 2</vt:lpstr>
      <vt:lpstr>Text 3</vt:lpstr>
      <vt:lpstr>Text 4: Hiroshima by Naomi Replansky</vt:lpstr>
      <vt:lpstr>Text 5</vt:lpstr>
      <vt:lpstr>Why different styles? </vt:lpstr>
      <vt:lpstr>Understanding “styles” </vt:lpstr>
      <vt:lpstr>Why stylistics?</vt:lpstr>
      <vt:lpstr>How to perceive and analyze “style”? </vt:lpstr>
      <vt:lpstr>PowerPoint 演示文稿</vt:lpstr>
      <vt:lpstr>Capturing “style”</vt:lpstr>
      <vt:lpstr>Stylistic features</vt:lpstr>
      <vt:lpstr>Reading and discussion</vt:lpstr>
      <vt:lpstr>Text 4: before the gong rings  </vt:lpstr>
      <vt:lpstr>PowerPoint 演示文稿</vt:lpstr>
      <vt:lpstr>The Vow of the Night's Watch.mp4</vt:lpstr>
      <vt:lpstr>Text 5 The vow of the night’s watch </vt:lpstr>
      <vt:lpstr>The use of “Shall” </vt:lpstr>
      <vt:lpstr>Other features </vt:lpstr>
      <vt:lpstr>PowerPoint 演示文稿</vt:lpstr>
      <vt:lpstr>Vows</vt:lpstr>
      <vt:lpstr>Summary: key issues in stylistics</vt:lpstr>
      <vt:lpstr>In case you missed the last lecture … </vt:lpstr>
      <vt:lpstr>Next week: Lexical features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 Ye</dc:creator>
  <cp:lastModifiedBy>ZHU Ye</cp:lastModifiedBy>
  <cp:revision>56</cp:revision>
  <dcterms:created xsi:type="dcterms:W3CDTF">2018-09-23T04:29:33Z</dcterms:created>
  <dcterms:modified xsi:type="dcterms:W3CDTF">2020-09-23T00:05:02Z</dcterms:modified>
</cp:coreProperties>
</file>